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sldIdLst>
    <p:sldId id="256" r:id="rId2"/>
    <p:sldId id="282" r:id="rId3"/>
    <p:sldId id="781" r:id="rId4"/>
    <p:sldId id="786" r:id="rId5"/>
    <p:sldId id="787" r:id="rId6"/>
    <p:sldId id="745" r:id="rId7"/>
    <p:sldId id="788" r:id="rId8"/>
    <p:sldId id="789" r:id="rId9"/>
    <p:sldId id="780" r:id="rId10"/>
    <p:sldId id="790" r:id="rId11"/>
    <p:sldId id="791" r:id="rId12"/>
    <p:sldId id="782" r:id="rId13"/>
    <p:sldId id="792" r:id="rId14"/>
    <p:sldId id="796" r:id="rId15"/>
    <p:sldId id="795" r:id="rId16"/>
    <p:sldId id="784" r:id="rId17"/>
    <p:sldId id="793" r:id="rId18"/>
    <p:sldId id="794" r:id="rId19"/>
    <p:sldId id="797" r:id="rId20"/>
    <p:sldId id="798" r:id="rId21"/>
    <p:sldId id="799" r:id="rId22"/>
    <p:sldId id="602" r:id="rId23"/>
    <p:sldId id="273" r:id="rId24"/>
    <p:sldId id="274" r:id="rId25"/>
    <p:sldId id="275" r:id="rId26"/>
    <p:sldId id="276"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1"/>
            <p14:sldId id="786"/>
            <p14:sldId id="787"/>
            <p14:sldId id="745"/>
            <p14:sldId id="788"/>
            <p14:sldId id="789"/>
            <p14:sldId id="780"/>
            <p14:sldId id="790"/>
            <p14:sldId id="791"/>
            <p14:sldId id="782"/>
            <p14:sldId id="792"/>
            <p14:sldId id="796"/>
            <p14:sldId id="795"/>
            <p14:sldId id="784"/>
            <p14:sldId id="793"/>
            <p14:sldId id="794"/>
            <p14:sldId id="797"/>
            <p14:sldId id="798"/>
            <p14:sldId id="799"/>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9" autoAdjust="0"/>
    <p:restoredTop sz="96447" autoAdjust="0"/>
  </p:normalViewPr>
  <p:slideViewPr>
    <p:cSldViewPr snapToGrid="0">
      <p:cViewPr varScale="1">
        <p:scale>
          <a:sx n="85" d="100"/>
          <a:sy n="85" d="100"/>
        </p:scale>
        <p:origin x="83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Row operations</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Row operations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Row operations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Row operations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Row operations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1.wmf"/><Relationship Id="rId3" Type="http://schemas.openxmlformats.org/officeDocument/2006/relationships/audio" Target="../media/media10.m4a"/><Relationship Id="rId7" Type="http://schemas.openxmlformats.org/officeDocument/2006/relationships/oleObject" Target="../embeddings/oleObject14.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0.wmf"/><Relationship Id="rId11" Type="http://schemas.openxmlformats.org/officeDocument/2006/relationships/image" Target="../media/image8.png"/><Relationship Id="rId5" Type="http://schemas.openxmlformats.org/officeDocument/2006/relationships/oleObject" Target="../embeddings/oleObject13.bin"/><Relationship Id="rId10" Type="http://schemas.openxmlformats.org/officeDocument/2006/relationships/image" Target="../media/image22.wmf"/><Relationship Id="rId4" Type="http://schemas.openxmlformats.org/officeDocument/2006/relationships/slideLayout" Target="../slideLayouts/slideLayout2.xml"/><Relationship Id="rId9"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8.png"/><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3.wmf"/><Relationship Id="rId5" Type="http://schemas.openxmlformats.org/officeDocument/2006/relationships/oleObject" Target="../embeddings/oleObject16.bin"/><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21.bin"/><Relationship Id="rId3" Type="http://schemas.openxmlformats.org/officeDocument/2006/relationships/audio" Target="../media/media12.m4a"/><Relationship Id="rId7" Type="http://schemas.openxmlformats.org/officeDocument/2006/relationships/oleObject" Target="../embeddings/oleObject18.bin"/><Relationship Id="rId12" Type="http://schemas.openxmlformats.org/officeDocument/2006/relationships/image" Target="../media/image27.wmf"/><Relationship Id="rId17" Type="http://schemas.openxmlformats.org/officeDocument/2006/relationships/image" Target="../media/image8.png"/><Relationship Id="rId2" Type="http://schemas.microsoft.com/office/2007/relationships/media" Target="../media/media12.m4a"/><Relationship Id="rId16" Type="http://schemas.openxmlformats.org/officeDocument/2006/relationships/image" Target="../media/image29.wmf"/><Relationship Id="rId1" Type="http://schemas.openxmlformats.org/officeDocument/2006/relationships/tags" Target="../tags/tag10.xml"/><Relationship Id="rId6" Type="http://schemas.openxmlformats.org/officeDocument/2006/relationships/image" Target="../media/image24.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26.wmf"/><Relationship Id="rId4" Type="http://schemas.openxmlformats.org/officeDocument/2006/relationships/slideLayout" Target="../slideLayouts/slideLayout2.xml"/><Relationship Id="rId9" Type="http://schemas.openxmlformats.org/officeDocument/2006/relationships/oleObject" Target="../embeddings/oleObject19.bin"/><Relationship Id="rId14" Type="http://schemas.openxmlformats.org/officeDocument/2006/relationships/image" Target="../media/image28.wmf"/></Relationships>
</file>

<file path=ppt/slides/_rels/slide13.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oleObject" Target="../embeddings/oleObject27.bin"/><Relationship Id="rId3" Type="http://schemas.openxmlformats.org/officeDocument/2006/relationships/audio" Target="../media/media13.m4a"/><Relationship Id="rId7" Type="http://schemas.openxmlformats.org/officeDocument/2006/relationships/oleObject" Target="../embeddings/oleObject24.bin"/><Relationship Id="rId12" Type="http://schemas.openxmlformats.org/officeDocument/2006/relationships/image" Target="../media/image33.wmf"/><Relationship Id="rId17" Type="http://schemas.openxmlformats.org/officeDocument/2006/relationships/image" Target="../media/image8.png"/><Relationship Id="rId2" Type="http://schemas.microsoft.com/office/2007/relationships/media" Target="../media/media13.m4a"/><Relationship Id="rId16" Type="http://schemas.openxmlformats.org/officeDocument/2006/relationships/image" Target="../media/image35.wmf"/><Relationship Id="rId1" Type="http://schemas.openxmlformats.org/officeDocument/2006/relationships/tags" Target="../tags/tag11.xml"/><Relationship Id="rId6" Type="http://schemas.openxmlformats.org/officeDocument/2006/relationships/image" Target="../media/image30.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32.wmf"/><Relationship Id="rId4" Type="http://schemas.openxmlformats.org/officeDocument/2006/relationships/slideLayout" Target="../slideLayouts/slideLayout2.xml"/><Relationship Id="rId9" Type="http://schemas.openxmlformats.org/officeDocument/2006/relationships/oleObject" Target="../embeddings/oleObject25.bin"/><Relationship Id="rId14" Type="http://schemas.openxmlformats.org/officeDocument/2006/relationships/image" Target="../media/image34.wmf"/></Relationships>
</file>

<file path=ppt/slides/_rels/slide14.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8.png"/><Relationship Id="rId3" Type="http://schemas.openxmlformats.org/officeDocument/2006/relationships/audio" Target="../media/media14.m4a"/><Relationship Id="rId7" Type="http://schemas.openxmlformats.org/officeDocument/2006/relationships/oleObject" Target="../embeddings/oleObject30.bin"/><Relationship Id="rId12" Type="http://schemas.openxmlformats.org/officeDocument/2006/relationships/image" Target="../media/image39.wmf"/><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36.wmf"/><Relationship Id="rId11" Type="http://schemas.openxmlformats.org/officeDocument/2006/relationships/oleObject" Target="../embeddings/oleObject32.bin"/><Relationship Id="rId5" Type="http://schemas.openxmlformats.org/officeDocument/2006/relationships/oleObject" Target="../embeddings/oleObject29.bin"/><Relationship Id="rId10" Type="http://schemas.openxmlformats.org/officeDocument/2006/relationships/image" Target="../media/image38.wmf"/><Relationship Id="rId4" Type="http://schemas.openxmlformats.org/officeDocument/2006/relationships/slideLayout" Target="../slideLayouts/slideLayout2.xml"/><Relationship Id="rId9" Type="http://schemas.openxmlformats.org/officeDocument/2006/relationships/oleObject" Target="../embeddings/oleObject31.bin"/></Relationships>
</file>

<file path=ppt/slides/_rels/slide15.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oleObject" Target="../embeddings/oleObject37.bin"/><Relationship Id="rId3" Type="http://schemas.openxmlformats.org/officeDocument/2006/relationships/audio" Target="../media/media15.m4a"/><Relationship Id="rId7" Type="http://schemas.openxmlformats.org/officeDocument/2006/relationships/oleObject" Target="../embeddings/oleObject34.bin"/><Relationship Id="rId12" Type="http://schemas.openxmlformats.org/officeDocument/2006/relationships/image" Target="../media/image41.wmf"/><Relationship Id="rId2" Type="http://schemas.microsoft.com/office/2007/relationships/media" Target="../media/media15.m4a"/><Relationship Id="rId1" Type="http://schemas.openxmlformats.org/officeDocument/2006/relationships/tags" Target="../tags/tag13.xml"/><Relationship Id="rId6" Type="http://schemas.openxmlformats.org/officeDocument/2006/relationships/image" Target="../media/image36.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image" Target="../media/image8.png"/><Relationship Id="rId10" Type="http://schemas.openxmlformats.org/officeDocument/2006/relationships/image" Target="../media/image40.wmf"/><Relationship Id="rId4" Type="http://schemas.openxmlformats.org/officeDocument/2006/relationships/slideLayout" Target="../slideLayouts/slideLayout2.xml"/><Relationship Id="rId9" Type="http://schemas.openxmlformats.org/officeDocument/2006/relationships/oleObject" Target="../embeddings/oleObject35.bin"/><Relationship Id="rId14" Type="http://schemas.openxmlformats.org/officeDocument/2006/relationships/image" Target="../media/image42.wmf"/></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8.png"/><Relationship Id="rId2" Type="http://schemas.microsoft.com/office/2007/relationships/media" Target="../media/media16.m4a"/><Relationship Id="rId1" Type="http://schemas.openxmlformats.org/officeDocument/2006/relationships/tags" Target="../tags/tag14.xml"/><Relationship Id="rId6" Type="http://schemas.openxmlformats.org/officeDocument/2006/relationships/image" Target="../media/image43.wmf"/><Relationship Id="rId5" Type="http://schemas.openxmlformats.org/officeDocument/2006/relationships/oleObject" Target="../embeddings/oleObject38.bin"/><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8.png"/><Relationship Id="rId2" Type="http://schemas.microsoft.com/office/2007/relationships/media" Target="../media/media17.m4a"/><Relationship Id="rId1" Type="http://schemas.openxmlformats.org/officeDocument/2006/relationships/tags" Target="../tags/tag15.xml"/><Relationship Id="rId6" Type="http://schemas.openxmlformats.org/officeDocument/2006/relationships/image" Target="../media/image12.wmf"/><Relationship Id="rId5" Type="http://schemas.openxmlformats.org/officeDocument/2006/relationships/oleObject" Target="../embeddings/oleObject39.bin"/><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8.png"/><Relationship Id="rId2" Type="http://schemas.microsoft.com/office/2007/relationships/media" Target="../media/media19.m4a"/><Relationship Id="rId1" Type="http://schemas.openxmlformats.org/officeDocument/2006/relationships/tags" Target="../tags/tag17.xml"/><Relationship Id="rId6" Type="http://schemas.openxmlformats.org/officeDocument/2006/relationships/image" Target="../media/image44.wmf"/><Relationship Id="rId5" Type="http://schemas.openxmlformats.org/officeDocument/2006/relationships/oleObject" Target="../embeddings/oleObject40.bin"/><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8.png"/><Relationship Id="rId3" Type="http://schemas.openxmlformats.org/officeDocument/2006/relationships/audio" Target="../media/media20.m4a"/><Relationship Id="rId7" Type="http://schemas.openxmlformats.org/officeDocument/2006/relationships/oleObject" Target="../embeddings/oleObject42.bin"/><Relationship Id="rId12" Type="http://schemas.openxmlformats.org/officeDocument/2006/relationships/image" Target="../media/image48.wmf"/><Relationship Id="rId2" Type="http://schemas.microsoft.com/office/2007/relationships/media" Target="../media/media20.m4a"/><Relationship Id="rId1" Type="http://schemas.openxmlformats.org/officeDocument/2006/relationships/tags" Target="../tags/tag18.xml"/><Relationship Id="rId6" Type="http://schemas.openxmlformats.org/officeDocument/2006/relationships/image" Target="../media/image45.wmf"/><Relationship Id="rId11" Type="http://schemas.openxmlformats.org/officeDocument/2006/relationships/oleObject" Target="../embeddings/oleObject44.bin"/><Relationship Id="rId5" Type="http://schemas.openxmlformats.org/officeDocument/2006/relationships/oleObject" Target="../embeddings/oleObject41.bin"/><Relationship Id="rId10" Type="http://schemas.openxmlformats.org/officeDocument/2006/relationships/image" Target="../media/image47.wmf"/><Relationship Id="rId4" Type="http://schemas.openxmlformats.org/officeDocument/2006/relationships/slideLayout" Target="../slideLayouts/slideLayout2.xml"/><Relationship Id="rId9" Type="http://schemas.openxmlformats.org/officeDocument/2006/relationships/oleObject" Target="../embeddings/oleObject43.bin"/></Relationships>
</file>

<file path=ppt/slides/_rels/slide21.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oleObject" Target="../embeddings/oleObject49.bin"/><Relationship Id="rId3" Type="http://schemas.openxmlformats.org/officeDocument/2006/relationships/audio" Target="../media/media21.m4a"/><Relationship Id="rId7" Type="http://schemas.openxmlformats.org/officeDocument/2006/relationships/oleObject" Target="../embeddings/oleObject46.bin"/><Relationship Id="rId12" Type="http://schemas.openxmlformats.org/officeDocument/2006/relationships/image" Target="../media/image52.wmf"/><Relationship Id="rId2" Type="http://schemas.microsoft.com/office/2007/relationships/media" Target="../media/media21.m4a"/><Relationship Id="rId1" Type="http://schemas.openxmlformats.org/officeDocument/2006/relationships/tags" Target="../tags/tag19.xml"/><Relationship Id="rId6" Type="http://schemas.openxmlformats.org/officeDocument/2006/relationships/image" Target="../media/image49.wmf"/><Relationship Id="rId11" Type="http://schemas.openxmlformats.org/officeDocument/2006/relationships/oleObject" Target="../embeddings/oleObject48.bin"/><Relationship Id="rId5" Type="http://schemas.openxmlformats.org/officeDocument/2006/relationships/oleObject" Target="../embeddings/oleObject45.bin"/><Relationship Id="rId15" Type="http://schemas.openxmlformats.org/officeDocument/2006/relationships/image" Target="../media/image8.png"/><Relationship Id="rId10" Type="http://schemas.openxmlformats.org/officeDocument/2006/relationships/image" Target="../media/image51.wmf"/><Relationship Id="rId4" Type="http://schemas.openxmlformats.org/officeDocument/2006/relationships/slideLayout" Target="../slideLayouts/slideLayout2.xml"/><Relationship Id="rId9" Type="http://schemas.openxmlformats.org/officeDocument/2006/relationships/oleObject" Target="../embeddings/oleObject47.bin"/><Relationship Id="rId14" Type="http://schemas.openxmlformats.org/officeDocument/2006/relationships/image" Target="../media/image45.wmf"/></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5.m4a"/><Relationship Id="rId7" Type="http://schemas.openxmlformats.org/officeDocument/2006/relationships/oleObject" Target="../embeddings/oleObject2.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1.wmf"/><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audio" Target="../media/media7.m4a"/><Relationship Id="rId7" Type="http://schemas.openxmlformats.org/officeDocument/2006/relationships/oleObject" Target="../embeddings/oleObject5.bin"/><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image" Target="../media/image8.png"/><Relationship Id="rId3" Type="http://schemas.openxmlformats.org/officeDocument/2006/relationships/audio" Target="../media/media8.m4a"/><Relationship Id="rId7" Type="http://schemas.openxmlformats.org/officeDocument/2006/relationships/oleObject" Target="../embeddings/oleObject7.bin"/><Relationship Id="rId12" Type="http://schemas.openxmlformats.org/officeDocument/2006/relationships/image" Target="../media/image16.w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0.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15.wmf"/><Relationship Id="rId4" Type="http://schemas.openxmlformats.org/officeDocument/2006/relationships/slideLayout" Target="../slideLayouts/slideLayout2.xml"/><Relationship Id="rId9"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audio" Target="../media/media9.m4a"/><Relationship Id="rId7" Type="http://schemas.openxmlformats.org/officeDocument/2006/relationships/oleObject" Target="../embeddings/oleObject11.bin"/><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7.wmf"/><Relationship Id="rId11" Type="http://schemas.openxmlformats.org/officeDocument/2006/relationships/image" Target="../media/image8.png"/><Relationship Id="rId5" Type="http://schemas.openxmlformats.org/officeDocument/2006/relationships/oleObject" Target="../embeddings/oleObject10.bin"/><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9.3 </a:t>
            </a:r>
            <a:r>
              <a:rPr lang="en-US" dirty="0"/>
              <a:t>The matrix inverse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D4D1B75F-C39F-469F-A090-86A09164F3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620"/>
    </mc:Choice>
    <mc:Fallback xmlns="">
      <p:transition spd="slow" advTm="9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we have</a:t>
            </a: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6E1DCB67-13B5-4477-BF5D-6FD709EE9F8F}"/>
              </a:ext>
            </a:extLst>
          </p:cNvPr>
          <p:cNvGraphicFramePr>
            <a:graphicFrameLocks noChangeAspect="1"/>
          </p:cNvGraphicFramePr>
          <p:nvPr>
            <p:extLst>
              <p:ext uri="{D42A27DB-BD31-4B8C-83A1-F6EECF244321}">
                <p14:modId xmlns:p14="http://schemas.microsoft.com/office/powerpoint/2010/main" val="1623818255"/>
              </p:ext>
            </p:extLst>
          </p:nvPr>
        </p:nvGraphicFramePr>
        <p:xfrm>
          <a:off x="989013" y="2011363"/>
          <a:ext cx="7165975" cy="846137"/>
        </p:xfrm>
        <a:graphic>
          <a:graphicData uri="http://schemas.openxmlformats.org/presentationml/2006/ole">
            <mc:AlternateContent xmlns:mc="http://schemas.openxmlformats.org/markup-compatibility/2006">
              <mc:Choice xmlns:v="urn:schemas-microsoft-com:vml" Requires="v">
                <p:oleObj name="Equation" r:id="rId5" imgW="4089240" imgH="482400" progId="Equation.DSMT4">
                  <p:embed/>
                </p:oleObj>
              </mc:Choice>
              <mc:Fallback>
                <p:oleObj name="Equation" r:id="rId5" imgW="4089240" imgH="482400" progId="Equation.DSMT4">
                  <p:embed/>
                  <p:pic>
                    <p:nvPicPr>
                      <p:cNvPr id="16" name="Object 15">
                        <a:extLst>
                          <a:ext uri="{FF2B5EF4-FFF2-40B4-BE49-F238E27FC236}">
                            <a16:creationId xmlns:a16="http://schemas.microsoft.com/office/drawing/2014/main" id="{6E1DCB67-13B5-4477-BF5D-6FD709EE9F8F}"/>
                          </a:ext>
                        </a:extLst>
                      </p:cNvPr>
                      <p:cNvPicPr/>
                      <p:nvPr/>
                    </p:nvPicPr>
                    <p:blipFill>
                      <a:blip r:embed="rId6"/>
                      <a:stretch>
                        <a:fillRect/>
                      </a:stretch>
                    </p:blipFill>
                    <p:spPr>
                      <a:xfrm>
                        <a:off x="989013" y="2011363"/>
                        <a:ext cx="7165975" cy="8461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C60B6FC-6E77-48B4-AB7B-E5349B18BC93}"/>
              </a:ext>
            </a:extLst>
          </p:cNvPr>
          <p:cNvGraphicFramePr>
            <a:graphicFrameLocks noChangeAspect="1"/>
          </p:cNvGraphicFramePr>
          <p:nvPr>
            <p:extLst>
              <p:ext uri="{D42A27DB-BD31-4B8C-83A1-F6EECF244321}">
                <p14:modId xmlns:p14="http://schemas.microsoft.com/office/powerpoint/2010/main" val="3713505036"/>
              </p:ext>
            </p:extLst>
          </p:nvPr>
        </p:nvGraphicFramePr>
        <p:xfrm>
          <a:off x="3582988" y="3006725"/>
          <a:ext cx="3560762" cy="844550"/>
        </p:xfrm>
        <a:graphic>
          <a:graphicData uri="http://schemas.openxmlformats.org/presentationml/2006/ole">
            <mc:AlternateContent xmlns:mc="http://schemas.openxmlformats.org/markup-compatibility/2006">
              <mc:Choice xmlns:v="urn:schemas-microsoft-com:vml" Requires="v">
                <p:oleObj name="Equation" r:id="rId7" imgW="2031840" imgH="482400" progId="Equation.DSMT4">
                  <p:embed/>
                </p:oleObj>
              </mc:Choice>
              <mc:Fallback>
                <p:oleObj name="Equation" r:id="rId7" imgW="2031840" imgH="482400" progId="Equation.DSMT4">
                  <p:embed/>
                  <p:pic>
                    <p:nvPicPr>
                      <p:cNvPr id="16" name="Object 15">
                        <a:extLst>
                          <a:ext uri="{FF2B5EF4-FFF2-40B4-BE49-F238E27FC236}">
                            <a16:creationId xmlns:a16="http://schemas.microsoft.com/office/drawing/2014/main" id="{6E1DCB67-13B5-4477-BF5D-6FD709EE9F8F}"/>
                          </a:ext>
                        </a:extLst>
                      </p:cNvPr>
                      <p:cNvPicPr/>
                      <p:nvPr/>
                    </p:nvPicPr>
                    <p:blipFill>
                      <a:blip r:embed="rId8"/>
                      <a:stretch>
                        <a:fillRect/>
                      </a:stretch>
                    </p:blipFill>
                    <p:spPr>
                      <a:xfrm>
                        <a:off x="3582988" y="3006725"/>
                        <a:ext cx="3560762" cy="8445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D0A3C13-8888-43D1-A3D2-7A95624DD79A}"/>
              </a:ext>
            </a:extLst>
          </p:cNvPr>
          <p:cNvGraphicFramePr>
            <a:graphicFrameLocks noChangeAspect="1"/>
          </p:cNvGraphicFramePr>
          <p:nvPr>
            <p:extLst>
              <p:ext uri="{D42A27DB-BD31-4B8C-83A1-F6EECF244321}">
                <p14:modId xmlns:p14="http://schemas.microsoft.com/office/powerpoint/2010/main" val="636696960"/>
              </p:ext>
            </p:extLst>
          </p:nvPr>
        </p:nvGraphicFramePr>
        <p:xfrm>
          <a:off x="3652838" y="4033838"/>
          <a:ext cx="2649537" cy="844550"/>
        </p:xfrm>
        <a:graphic>
          <a:graphicData uri="http://schemas.openxmlformats.org/presentationml/2006/ole">
            <mc:AlternateContent xmlns:mc="http://schemas.openxmlformats.org/markup-compatibility/2006">
              <mc:Choice xmlns:v="urn:schemas-microsoft-com:vml" Requires="v">
                <p:oleObj name="Equation" r:id="rId9" imgW="1511280" imgH="482400" progId="Equation.DSMT4">
                  <p:embed/>
                </p:oleObj>
              </mc:Choice>
              <mc:Fallback>
                <p:oleObj name="Equation" r:id="rId9" imgW="1511280" imgH="482400" progId="Equation.DSMT4">
                  <p:embed/>
                  <p:pic>
                    <p:nvPicPr>
                      <p:cNvPr id="12" name="Object 11">
                        <a:extLst>
                          <a:ext uri="{FF2B5EF4-FFF2-40B4-BE49-F238E27FC236}">
                            <a16:creationId xmlns:a16="http://schemas.microsoft.com/office/drawing/2014/main" id="{BC60B6FC-6E77-48B4-AB7B-E5349B18BC93}"/>
                          </a:ext>
                        </a:extLst>
                      </p:cNvPr>
                      <p:cNvPicPr/>
                      <p:nvPr/>
                    </p:nvPicPr>
                    <p:blipFill>
                      <a:blip r:embed="rId10"/>
                      <a:stretch>
                        <a:fillRect/>
                      </a:stretch>
                    </p:blipFill>
                    <p:spPr>
                      <a:xfrm>
                        <a:off x="3652838" y="4033838"/>
                        <a:ext cx="2649537" cy="84455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2ABF266-DEB4-4112-9C06-FAD357F2E5C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8475471"/>
      </p:ext>
    </p:extLst>
  </p:cSld>
  <p:clrMapOvr>
    <a:masterClrMapping/>
  </p:clrMapOvr>
  <mc:AlternateContent xmlns:mc="http://schemas.openxmlformats.org/markup-compatibility/2006" xmlns:p14="http://schemas.microsoft.com/office/powerpoint/2010/main">
    <mc:Choice Requires="p14">
      <p:transition spd="slow" p14:dur="2000" advTm="64419"/>
    </mc:Choice>
    <mc:Fallback xmlns="">
      <p:transition spd="slow" advTm="6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applying a second row operation, we have</a:t>
            </a:r>
          </a:p>
          <a:p>
            <a:endParaRPr lang="en-US" dirty="0"/>
          </a:p>
          <a:p>
            <a:endParaRPr lang="en-US" dirty="0"/>
          </a:p>
          <a:p>
            <a:endParaRPr lang="en-US" dirty="0"/>
          </a:p>
          <a:p>
            <a:r>
              <a:rPr lang="en-US" dirty="0"/>
              <a:t>If we now applied all the necessary row operations to convert</a:t>
            </a:r>
            <a:br>
              <a:rPr lang="en-US" dirty="0"/>
            </a:br>
            <a:r>
              <a:rPr lang="en-US" dirty="0"/>
              <a:t>the matrix </a:t>
            </a:r>
            <a:r>
              <a:rPr lang="en-US" i="1" dirty="0"/>
              <a:t>A</a:t>
            </a:r>
            <a:r>
              <a:rPr lang="en-US" dirty="0"/>
              <a:t> to the identity matrix </a:t>
            </a:r>
            <a:r>
              <a:rPr lang="en-US" i="1" dirty="0"/>
              <a:t>I</a:t>
            </a:r>
            <a:r>
              <a:rPr lang="en-US" dirty="0"/>
              <a:t>, then the right-hand matrix</a:t>
            </a:r>
            <a:br>
              <a:rPr lang="en-US" dirty="0"/>
            </a:br>
            <a:r>
              <a:rPr lang="en-US" dirty="0"/>
              <a:t>stores all the corresponding row operations</a:t>
            </a: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6E1DCB67-13B5-4477-BF5D-6FD709EE9F8F}"/>
              </a:ext>
            </a:extLst>
          </p:cNvPr>
          <p:cNvGraphicFramePr>
            <a:graphicFrameLocks noChangeAspect="1"/>
          </p:cNvGraphicFramePr>
          <p:nvPr>
            <p:extLst>
              <p:ext uri="{D42A27DB-BD31-4B8C-83A1-F6EECF244321}">
                <p14:modId xmlns:p14="http://schemas.microsoft.com/office/powerpoint/2010/main" val="2852506190"/>
              </p:ext>
            </p:extLst>
          </p:nvPr>
        </p:nvGraphicFramePr>
        <p:xfrm>
          <a:off x="1498779" y="2011363"/>
          <a:ext cx="5943600" cy="846137"/>
        </p:xfrm>
        <a:graphic>
          <a:graphicData uri="http://schemas.openxmlformats.org/presentationml/2006/ole">
            <mc:AlternateContent xmlns:mc="http://schemas.openxmlformats.org/markup-compatibility/2006">
              <mc:Choice xmlns:v="urn:schemas-microsoft-com:vml" Requires="v">
                <p:oleObj name="Equation" r:id="rId5" imgW="3390840" imgH="482400" progId="Equation.DSMT4">
                  <p:embed/>
                </p:oleObj>
              </mc:Choice>
              <mc:Fallback>
                <p:oleObj name="Equation" r:id="rId5" imgW="3390840" imgH="482400" progId="Equation.DSMT4">
                  <p:embed/>
                  <p:pic>
                    <p:nvPicPr>
                      <p:cNvPr id="16" name="Object 15">
                        <a:extLst>
                          <a:ext uri="{FF2B5EF4-FFF2-40B4-BE49-F238E27FC236}">
                            <a16:creationId xmlns:a16="http://schemas.microsoft.com/office/drawing/2014/main" id="{6E1DCB67-13B5-4477-BF5D-6FD709EE9F8F}"/>
                          </a:ext>
                        </a:extLst>
                      </p:cNvPr>
                      <p:cNvPicPr/>
                      <p:nvPr/>
                    </p:nvPicPr>
                    <p:blipFill>
                      <a:blip r:embed="rId6"/>
                      <a:stretch>
                        <a:fillRect/>
                      </a:stretch>
                    </p:blipFill>
                    <p:spPr>
                      <a:xfrm>
                        <a:off x="1498779" y="2011363"/>
                        <a:ext cx="5943600" cy="84613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98CD02C0-0DA1-4F3A-B234-5C9EC80EEF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49422075"/>
      </p:ext>
    </p:extLst>
  </p:cSld>
  <p:clrMapOvr>
    <a:masterClrMapping/>
  </p:clrMapOvr>
  <mc:AlternateContent xmlns:mc="http://schemas.openxmlformats.org/markup-compatibility/2006" xmlns:p14="http://schemas.microsoft.com/office/powerpoint/2010/main">
    <mc:Choice Requires="p14">
      <p:transition spd="slow" p14:dur="2000" advTm="59959"/>
    </mc:Choice>
    <mc:Fallback xmlns="">
      <p:transition spd="slow" advTm="59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a:extLst>
              <a:ext uri="{FF2B5EF4-FFF2-40B4-BE49-F238E27FC236}">
                <a16:creationId xmlns:a16="http://schemas.microsoft.com/office/drawing/2014/main" id="{C80F3E7B-A494-4020-B28E-64181668975A}"/>
              </a:ext>
            </a:extLst>
          </p:cNvPr>
          <p:cNvGraphicFramePr>
            <a:graphicFrameLocks noChangeAspect="1"/>
          </p:cNvGraphicFramePr>
          <p:nvPr>
            <p:extLst>
              <p:ext uri="{D42A27DB-BD31-4B8C-83A1-F6EECF244321}">
                <p14:modId xmlns:p14="http://schemas.microsoft.com/office/powerpoint/2010/main" val="1437136790"/>
              </p:ext>
            </p:extLst>
          </p:nvPr>
        </p:nvGraphicFramePr>
        <p:xfrm>
          <a:off x="2046287" y="2038888"/>
          <a:ext cx="2292350" cy="801687"/>
        </p:xfrm>
        <a:graphic>
          <a:graphicData uri="http://schemas.openxmlformats.org/presentationml/2006/ole">
            <mc:AlternateContent xmlns:mc="http://schemas.openxmlformats.org/markup-compatibility/2006">
              <mc:Choice xmlns:v="urn:schemas-microsoft-com:vml" Requires="v">
                <p:oleObj name="Equation" r:id="rId5" imgW="1307880" imgH="457200" progId="Equation.DSMT4">
                  <p:embed/>
                </p:oleObj>
              </mc:Choice>
              <mc:Fallback>
                <p:oleObj name="Equation" r:id="rId5" imgW="1307880" imgH="4572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6"/>
                      <a:stretch>
                        <a:fillRect/>
                      </a:stretch>
                    </p:blipFill>
                    <p:spPr>
                      <a:xfrm>
                        <a:off x="2046287" y="2038888"/>
                        <a:ext cx="2292350" cy="8016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Thus,</a:t>
            </a: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7" name="Object 16">
            <a:extLst>
              <a:ext uri="{FF2B5EF4-FFF2-40B4-BE49-F238E27FC236}">
                <a16:creationId xmlns:a16="http://schemas.microsoft.com/office/drawing/2014/main" id="{881AD00F-488E-40C4-8C07-0D1C2E7DDCEE}"/>
              </a:ext>
            </a:extLst>
          </p:cNvPr>
          <p:cNvGraphicFramePr>
            <a:graphicFrameLocks noChangeAspect="1"/>
          </p:cNvGraphicFramePr>
          <p:nvPr>
            <p:extLst>
              <p:ext uri="{D42A27DB-BD31-4B8C-83A1-F6EECF244321}">
                <p14:modId xmlns:p14="http://schemas.microsoft.com/office/powerpoint/2010/main" val="1247188635"/>
              </p:ext>
            </p:extLst>
          </p:nvPr>
        </p:nvGraphicFramePr>
        <p:xfrm>
          <a:off x="4316393" y="2873913"/>
          <a:ext cx="2625725" cy="801688"/>
        </p:xfrm>
        <a:graphic>
          <a:graphicData uri="http://schemas.openxmlformats.org/presentationml/2006/ole">
            <mc:AlternateContent xmlns:mc="http://schemas.openxmlformats.org/markup-compatibility/2006">
              <mc:Choice xmlns:v="urn:schemas-microsoft-com:vml" Requires="v">
                <p:oleObj name="Equation" r:id="rId7" imgW="1498320" imgH="457200" progId="Equation.DSMT4">
                  <p:embed/>
                </p:oleObj>
              </mc:Choice>
              <mc:Fallback>
                <p:oleObj name="Equation" r:id="rId7" imgW="1498320" imgH="4572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8"/>
                      <a:stretch>
                        <a:fillRect/>
                      </a:stretch>
                    </p:blipFill>
                    <p:spPr>
                      <a:xfrm>
                        <a:off x="4316393" y="2873913"/>
                        <a:ext cx="2625725" cy="801688"/>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0C9D2C9-8F7A-4DD6-B6F4-627C060E6BEC}"/>
              </a:ext>
            </a:extLst>
          </p:cNvPr>
          <p:cNvGraphicFramePr>
            <a:graphicFrameLocks noChangeAspect="1"/>
          </p:cNvGraphicFramePr>
          <p:nvPr>
            <p:extLst>
              <p:ext uri="{D42A27DB-BD31-4B8C-83A1-F6EECF244321}">
                <p14:modId xmlns:p14="http://schemas.microsoft.com/office/powerpoint/2010/main" val="2513007141"/>
              </p:ext>
            </p:extLst>
          </p:nvPr>
        </p:nvGraphicFramePr>
        <p:xfrm>
          <a:off x="4340025" y="3742275"/>
          <a:ext cx="3182938" cy="801688"/>
        </p:xfrm>
        <a:graphic>
          <a:graphicData uri="http://schemas.openxmlformats.org/presentationml/2006/ole">
            <mc:AlternateContent xmlns:mc="http://schemas.openxmlformats.org/markup-compatibility/2006">
              <mc:Choice xmlns:v="urn:schemas-microsoft-com:vml" Requires="v">
                <p:oleObj name="Equation" r:id="rId9" imgW="1815840" imgH="457200" progId="Equation.DSMT4">
                  <p:embed/>
                </p:oleObj>
              </mc:Choice>
              <mc:Fallback>
                <p:oleObj name="Equation" r:id="rId9" imgW="1815840" imgH="457200" progId="Equation.DSMT4">
                  <p:embed/>
                  <p:pic>
                    <p:nvPicPr>
                      <p:cNvPr id="17" name="Object 16">
                        <a:extLst>
                          <a:ext uri="{FF2B5EF4-FFF2-40B4-BE49-F238E27FC236}">
                            <a16:creationId xmlns:a16="http://schemas.microsoft.com/office/drawing/2014/main" id="{881AD00F-488E-40C4-8C07-0D1C2E7DDCEE}"/>
                          </a:ext>
                        </a:extLst>
                      </p:cNvPr>
                      <p:cNvPicPr/>
                      <p:nvPr/>
                    </p:nvPicPr>
                    <p:blipFill>
                      <a:blip r:embed="rId10"/>
                      <a:stretch>
                        <a:fillRect/>
                      </a:stretch>
                    </p:blipFill>
                    <p:spPr>
                      <a:xfrm>
                        <a:off x="4340025" y="3742275"/>
                        <a:ext cx="3182938" cy="801688"/>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7C0D2A-1070-44A1-A05B-3F9079FAD5A3}"/>
              </a:ext>
            </a:extLst>
          </p:cNvPr>
          <p:cNvGraphicFramePr>
            <a:graphicFrameLocks noChangeAspect="1"/>
          </p:cNvGraphicFramePr>
          <p:nvPr>
            <p:extLst>
              <p:ext uri="{D42A27DB-BD31-4B8C-83A1-F6EECF244321}">
                <p14:modId xmlns:p14="http://schemas.microsoft.com/office/powerpoint/2010/main" val="1308791855"/>
              </p:ext>
            </p:extLst>
          </p:nvPr>
        </p:nvGraphicFramePr>
        <p:xfrm>
          <a:off x="4334675" y="4610638"/>
          <a:ext cx="2894013" cy="801687"/>
        </p:xfrm>
        <a:graphic>
          <a:graphicData uri="http://schemas.openxmlformats.org/presentationml/2006/ole">
            <mc:AlternateContent xmlns:mc="http://schemas.openxmlformats.org/markup-compatibility/2006">
              <mc:Choice xmlns:v="urn:schemas-microsoft-com:vml" Requires="v">
                <p:oleObj name="Equation" r:id="rId11" imgW="1650960" imgH="457200" progId="Equation.DSMT4">
                  <p:embed/>
                </p:oleObj>
              </mc:Choice>
              <mc:Fallback>
                <p:oleObj name="Equation" r:id="rId11" imgW="1650960" imgH="457200" progId="Equation.DSMT4">
                  <p:embed/>
                  <p:pic>
                    <p:nvPicPr>
                      <p:cNvPr id="18" name="Object 17">
                        <a:extLst>
                          <a:ext uri="{FF2B5EF4-FFF2-40B4-BE49-F238E27FC236}">
                            <a16:creationId xmlns:a16="http://schemas.microsoft.com/office/drawing/2014/main" id="{00C9D2C9-8F7A-4DD6-B6F4-627C060E6BEC}"/>
                          </a:ext>
                        </a:extLst>
                      </p:cNvPr>
                      <p:cNvPicPr/>
                      <p:nvPr/>
                    </p:nvPicPr>
                    <p:blipFill>
                      <a:blip r:embed="rId12"/>
                      <a:stretch>
                        <a:fillRect/>
                      </a:stretch>
                    </p:blipFill>
                    <p:spPr>
                      <a:xfrm>
                        <a:off x="4334675" y="4610638"/>
                        <a:ext cx="2894013" cy="80168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CF97D5B4-C64E-41DA-A2CE-0C09FE731DF0}"/>
              </a:ext>
            </a:extLst>
          </p:cNvPr>
          <p:cNvGraphicFramePr>
            <a:graphicFrameLocks noChangeAspect="1"/>
          </p:cNvGraphicFramePr>
          <p:nvPr>
            <p:extLst>
              <p:ext uri="{D42A27DB-BD31-4B8C-83A1-F6EECF244321}">
                <p14:modId xmlns:p14="http://schemas.microsoft.com/office/powerpoint/2010/main" val="1308335647"/>
              </p:ext>
            </p:extLst>
          </p:nvPr>
        </p:nvGraphicFramePr>
        <p:xfrm>
          <a:off x="1559650" y="5386388"/>
          <a:ext cx="3582988" cy="868362"/>
        </p:xfrm>
        <a:graphic>
          <a:graphicData uri="http://schemas.openxmlformats.org/presentationml/2006/ole">
            <mc:AlternateContent xmlns:mc="http://schemas.openxmlformats.org/markup-compatibility/2006">
              <mc:Choice xmlns:v="urn:schemas-microsoft-com:vml" Requires="v">
                <p:oleObj name="Equation" r:id="rId13" imgW="2044440" imgH="495000" progId="Equation.DSMT4">
                  <p:embed/>
                </p:oleObj>
              </mc:Choice>
              <mc:Fallback>
                <p:oleObj name="Equation" r:id="rId13" imgW="2044440" imgH="4950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14"/>
                      <a:stretch>
                        <a:fillRect/>
                      </a:stretch>
                    </p:blipFill>
                    <p:spPr>
                      <a:xfrm>
                        <a:off x="1559650" y="5386388"/>
                        <a:ext cx="3582988" cy="868362"/>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516BB394-7997-405D-B0E6-421C2B4F4FFD}"/>
              </a:ext>
            </a:extLst>
          </p:cNvPr>
          <p:cNvGraphicFramePr>
            <a:graphicFrameLocks noChangeAspect="1"/>
          </p:cNvGraphicFramePr>
          <p:nvPr>
            <p:extLst>
              <p:ext uri="{D42A27DB-BD31-4B8C-83A1-F6EECF244321}">
                <p14:modId xmlns:p14="http://schemas.microsoft.com/office/powerpoint/2010/main" val="735573383"/>
              </p:ext>
            </p:extLst>
          </p:nvPr>
        </p:nvGraphicFramePr>
        <p:xfrm>
          <a:off x="4293243" y="2010312"/>
          <a:ext cx="2781300" cy="801688"/>
        </p:xfrm>
        <a:graphic>
          <a:graphicData uri="http://schemas.openxmlformats.org/presentationml/2006/ole">
            <mc:AlternateContent xmlns:mc="http://schemas.openxmlformats.org/markup-compatibility/2006">
              <mc:Choice xmlns:v="urn:schemas-microsoft-com:vml" Requires="v">
                <p:oleObj name="Equation" r:id="rId15" imgW="1587240" imgH="457200" progId="Equation.DSMT4">
                  <p:embed/>
                </p:oleObj>
              </mc:Choice>
              <mc:Fallback>
                <p:oleObj name="Equation" r:id="rId15" imgW="1587240" imgH="4572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16"/>
                      <a:stretch>
                        <a:fillRect/>
                      </a:stretch>
                    </p:blipFill>
                    <p:spPr>
                      <a:xfrm>
                        <a:off x="4293243" y="2010312"/>
                        <a:ext cx="2781300" cy="801688"/>
                      </a:xfrm>
                      <a:prstGeom prst="rect">
                        <a:avLst/>
                      </a:prstGeom>
                    </p:spPr>
                  </p:pic>
                </p:oleObj>
              </mc:Fallback>
            </mc:AlternateContent>
          </a:graphicData>
        </a:graphic>
      </p:graphicFrame>
      <p:pic>
        <p:nvPicPr>
          <p:cNvPr id="25" name="Audio 24">
            <a:hlinkClick r:id="" action="ppaction://media"/>
            <a:extLst>
              <a:ext uri="{FF2B5EF4-FFF2-40B4-BE49-F238E27FC236}">
                <a16:creationId xmlns:a16="http://schemas.microsoft.com/office/drawing/2014/main" id="{EC6EBABE-5E39-4376-8BAD-64CF6D908173}"/>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49119981"/>
      </p:ext>
    </p:extLst>
  </p:cSld>
  <p:clrMapOvr>
    <a:masterClrMapping/>
  </p:clrMapOvr>
  <mc:AlternateContent xmlns:mc="http://schemas.openxmlformats.org/markup-compatibility/2006" xmlns:p14="http://schemas.microsoft.com/office/powerpoint/2010/main">
    <mc:Choice Requires="p14">
      <p:transition spd="slow" p14:dur="2000" advTm="187799"/>
    </mc:Choice>
    <mc:Fallback xmlns="">
      <p:transition spd="slow" advTm="187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Thus,</a:t>
            </a: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D4EA3B09-52AD-4FEF-BD4E-8B0668E53508}"/>
              </a:ext>
            </a:extLst>
          </p:cNvPr>
          <p:cNvGraphicFramePr>
            <a:graphicFrameLocks noChangeAspect="1"/>
          </p:cNvGraphicFramePr>
          <p:nvPr>
            <p:extLst>
              <p:ext uri="{D42A27DB-BD31-4B8C-83A1-F6EECF244321}">
                <p14:modId xmlns:p14="http://schemas.microsoft.com/office/powerpoint/2010/main" val="3182748802"/>
              </p:ext>
            </p:extLst>
          </p:nvPr>
        </p:nvGraphicFramePr>
        <p:xfrm>
          <a:off x="1724025" y="1962182"/>
          <a:ext cx="2403475" cy="801688"/>
        </p:xfrm>
        <a:graphic>
          <a:graphicData uri="http://schemas.openxmlformats.org/presentationml/2006/ole">
            <mc:AlternateContent xmlns:mc="http://schemas.openxmlformats.org/markup-compatibility/2006">
              <mc:Choice xmlns:v="urn:schemas-microsoft-com:vml" Requires="v">
                <p:oleObj name="Equation" r:id="rId5" imgW="1371600" imgH="457200" progId="Equation.DSMT4">
                  <p:embed/>
                </p:oleObj>
              </mc:Choice>
              <mc:Fallback>
                <p:oleObj name="Equation" r:id="rId5" imgW="1371600" imgH="4572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6"/>
                      <a:stretch>
                        <a:fillRect/>
                      </a:stretch>
                    </p:blipFill>
                    <p:spPr>
                      <a:xfrm>
                        <a:off x="1724025" y="1962182"/>
                        <a:ext cx="2403475" cy="801688"/>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881AD00F-488E-40C4-8C07-0D1C2E7DDCEE}"/>
              </a:ext>
            </a:extLst>
          </p:cNvPr>
          <p:cNvGraphicFramePr>
            <a:graphicFrameLocks noChangeAspect="1"/>
          </p:cNvGraphicFramePr>
          <p:nvPr>
            <p:extLst>
              <p:ext uri="{D42A27DB-BD31-4B8C-83A1-F6EECF244321}">
                <p14:modId xmlns:p14="http://schemas.microsoft.com/office/powerpoint/2010/main" val="2130086817"/>
              </p:ext>
            </p:extLst>
          </p:nvPr>
        </p:nvGraphicFramePr>
        <p:xfrm>
          <a:off x="4305300" y="2873375"/>
          <a:ext cx="2647950" cy="801688"/>
        </p:xfrm>
        <a:graphic>
          <a:graphicData uri="http://schemas.openxmlformats.org/presentationml/2006/ole">
            <mc:AlternateContent xmlns:mc="http://schemas.openxmlformats.org/markup-compatibility/2006">
              <mc:Choice xmlns:v="urn:schemas-microsoft-com:vml" Requires="v">
                <p:oleObj name="Equation" r:id="rId7" imgW="1511280" imgH="457200" progId="Equation.DSMT4">
                  <p:embed/>
                </p:oleObj>
              </mc:Choice>
              <mc:Fallback>
                <p:oleObj name="Equation" r:id="rId7" imgW="1511280" imgH="457200" progId="Equation.DSMT4">
                  <p:embed/>
                  <p:pic>
                    <p:nvPicPr>
                      <p:cNvPr id="17" name="Object 16">
                        <a:extLst>
                          <a:ext uri="{FF2B5EF4-FFF2-40B4-BE49-F238E27FC236}">
                            <a16:creationId xmlns:a16="http://schemas.microsoft.com/office/drawing/2014/main" id="{881AD00F-488E-40C4-8C07-0D1C2E7DDCEE}"/>
                          </a:ext>
                        </a:extLst>
                      </p:cNvPr>
                      <p:cNvPicPr/>
                      <p:nvPr/>
                    </p:nvPicPr>
                    <p:blipFill>
                      <a:blip r:embed="rId8"/>
                      <a:stretch>
                        <a:fillRect/>
                      </a:stretch>
                    </p:blipFill>
                    <p:spPr>
                      <a:xfrm>
                        <a:off x="4305300" y="2873375"/>
                        <a:ext cx="2647950" cy="801688"/>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00C9D2C9-8F7A-4DD6-B6F4-627C060E6BEC}"/>
              </a:ext>
            </a:extLst>
          </p:cNvPr>
          <p:cNvGraphicFramePr>
            <a:graphicFrameLocks noChangeAspect="1"/>
          </p:cNvGraphicFramePr>
          <p:nvPr>
            <p:extLst>
              <p:ext uri="{D42A27DB-BD31-4B8C-83A1-F6EECF244321}">
                <p14:modId xmlns:p14="http://schemas.microsoft.com/office/powerpoint/2010/main" val="3171053359"/>
              </p:ext>
            </p:extLst>
          </p:nvPr>
        </p:nvGraphicFramePr>
        <p:xfrm>
          <a:off x="4334675" y="3741738"/>
          <a:ext cx="2914650" cy="801687"/>
        </p:xfrm>
        <a:graphic>
          <a:graphicData uri="http://schemas.openxmlformats.org/presentationml/2006/ole">
            <mc:AlternateContent xmlns:mc="http://schemas.openxmlformats.org/markup-compatibility/2006">
              <mc:Choice xmlns:v="urn:schemas-microsoft-com:vml" Requires="v">
                <p:oleObj name="Equation" r:id="rId9" imgW="1663560" imgH="457200" progId="Equation.DSMT4">
                  <p:embed/>
                </p:oleObj>
              </mc:Choice>
              <mc:Fallback>
                <p:oleObj name="Equation" r:id="rId9" imgW="1663560" imgH="457200" progId="Equation.DSMT4">
                  <p:embed/>
                  <p:pic>
                    <p:nvPicPr>
                      <p:cNvPr id="18" name="Object 17">
                        <a:extLst>
                          <a:ext uri="{FF2B5EF4-FFF2-40B4-BE49-F238E27FC236}">
                            <a16:creationId xmlns:a16="http://schemas.microsoft.com/office/drawing/2014/main" id="{00C9D2C9-8F7A-4DD6-B6F4-627C060E6BEC}"/>
                          </a:ext>
                        </a:extLst>
                      </p:cNvPr>
                      <p:cNvPicPr/>
                      <p:nvPr/>
                    </p:nvPicPr>
                    <p:blipFill>
                      <a:blip r:embed="rId10"/>
                      <a:stretch>
                        <a:fillRect/>
                      </a:stretch>
                    </p:blipFill>
                    <p:spPr>
                      <a:xfrm>
                        <a:off x="4334675" y="3741738"/>
                        <a:ext cx="2914650" cy="8016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7C0D2A-1070-44A1-A05B-3F9079FAD5A3}"/>
              </a:ext>
            </a:extLst>
          </p:cNvPr>
          <p:cNvGraphicFramePr>
            <a:graphicFrameLocks noChangeAspect="1"/>
          </p:cNvGraphicFramePr>
          <p:nvPr>
            <p:extLst>
              <p:ext uri="{D42A27DB-BD31-4B8C-83A1-F6EECF244321}">
                <p14:modId xmlns:p14="http://schemas.microsoft.com/office/powerpoint/2010/main" val="2295114967"/>
              </p:ext>
            </p:extLst>
          </p:nvPr>
        </p:nvGraphicFramePr>
        <p:xfrm>
          <a:off x="4346250" y="4610638"/>
          <a:ext cx="2894013" cy="801687"/>
        </p:xfrm>
        <a:graphic>
          <a:graphicData uri="http://schemas.openxmlformats.org/presentationml/2006/ole">
            <mc:AlternateContent xmlns:mc="http://schemas.openxmlformats.org/markup-compatibility/2006">
              <mc:Choice xmlns:v="urn:schemas-microsoft-com:vml" Requires="v">
                <p:oleObj name="Equation" r:id="rId11" imgW="1650960" imgH="457200" progId="Equation.DSMT4">
                  <p:embed/>
                </p:oleObj>
              </mc:Choice>
              <mc:Fallback>
                <p:oleObj name="Equation" r:id="rId11" imgW="1650960" imgH="457200" progId="Equation.DSMT4">
                  <p:embed/>
                  <p:pic>
                    <p:nvPicPr>
                      <p:cNvPr id="19" name="Object 18">
                        <a:extLst>
                          <a:ext uri="{FF2B5EF4-FFF2-40B4-BE49-F238E27FC236}">
                            <a16:creationId xmlns:a16="http://schemas.microsoft.com/office/drawing/2014/main" id="{367C0D2A-1070-44A1-A05B-3F9079FAD5A3}"/>
                          </a:ext>
                        </a:extLst>
                      </p:cNvPr>
                      <p:cNvPicPr/>
                      <p:nvPr/>
                    </p:nvPicPr>
                    <p:blipFill>
                      <a:blip r:embed="rId12"/>
                      <a:stretch>
                        <a:fillRect/>
                      </a:stretch>
                    </p:blipFill>
                    <p:spPr>
                      <a:xfrm>
                        <a:off x="4346250" y="4610638"/>
                        <a:ext cx="2894013" cy="80168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CF97D5B4-C64E-41DA-A2CE-0C09FE731DF0}"/>
              </a:ext>
            </a:extLst>
          </p:cNvPr>
          <p:cNvGraphicFramePr>
            <a:graphicFrameLocks noChangeAspect="1"/>
          </p:cNvGraphicFramePr>
          <p:nvPr>
            <p:extLst>
              <p:ext uri="{D42A27DB-BD31-4B8C-83A1-F6EECF244321}">
                <p14:modId xmlns:p14="http://schemas.microsoft.com/office/powerpoint/2010/main" val="3017454796"/>
              </p:ext>
            </p:extLst>
          </p:nvPr>
        </p:nvGraphicFramePr>
        <p:xfrm>
          <a:off x="1607536" y="5397335"/>
          <a:ext cx="3695700" cy="868362"/>
        </p:xfrm>
        <a:graphic>
          <a:graphicData uri="http://schemas.openxmlformats.org/presentationml/2006/ole">
            <mc:AlternateContent xmlns:mc="http://schemas.openxmlformats.org/markup-compatibility/2006">
              <mc:Choice xmlns:v="urn:schemas-microsoft-com:vml" Requires="v">
                <p:oleObj name="Equation" r:id="rId13" imgW="2108160" imgH="495000" progId="Equation.DSMT4">
                  <p:embed/>
                </p:oleObj>
              </mc:Choice>
              <mc:Fallback>
                <p:oleObj name="Equation" r:id="rId13" imgW="2108160" imgH="495000" progId="Equation.DSMT4">
                  <p:embed/>
                  <p:pic>
                    <p:nvPicPr>
                      <p:cNvPr id="20" name="Object 19">
                        <a:extLst>
                          <a:ext uri="{FF2B5EF4-FFF2-40B4-BE49-F238E27FC236}">
                            <a16:creationId xmlns:a16="http://schemas.microsoft.com/office/drawing/2014/main" id="{CF97D5B4-C64E-41DA-A2CE-0C09FE731DF0}"/>
                          </a:ext>
                        </a:extLst>
                      </p:cNvPr>
                      <p:cNvPicPr/>
                      <p:nvPr/>
                    </p:nvPicPr>
                    <p:blipFill>
                      <a:blip r:embed="rId14"/>
                      <a:stretch>
                        <a:fillRect/>
                      </a:stretch>
                    </p:blipFill>
                    <p:spPr>
                      <a:xfrm>
                        <a:off x="1607536" y="5397335"/>
                        <a:ext cx="3695700" cy="868362"/>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0424FFAF-940A-446C-97A2-96B54E87B2A9}"/>
              </a:ext>
            </a:extLst>
          </p:cNvPr>
          <p:cNvGraphicFramePr>
            <a:graphicFrameLocks noChangeAspect="1"/>
          </p:cNvGraphicFramePr>
          <p:nvPr>
            <p:extLst>
              <p:ext uri="{D42A27DB-BD31-4B8C-83A1-F6EECF244321}">
                <p14:modId xmlns:p14="http://schemas.microsoft.com/office/powerpoint/2010/main" val="194873287"/>
              </p:ext>
            </p:extLst>
          </p:nvPr>
        </p:nvGraphicFramePr>
        <p:xfrm>
          <a:off x="4340805" y="1960520"/>
          <a:ext cx="2781300" cy="801688"/>
        </p:xfrm>
        <a:graphic>
          <a:graphicData uri="http://schemas.openxmlformats.org/presentationml/2006/ole">
            <mc:AlternateContent xmlns:mc="http://schemas.openxmlformats.org/markup-compatibility/2006">
              <mc:Choice xmlns:v="urn:schemas-microsoft-com:vml" Requires="v">
                <p:oleObj name="Equation" r:id="rId15" imgW="1587240" imgH="457200" progId="Equation.DSMT4">
                  <p:embed/>
                </p:oleObj>
              </mc:Choice>
              <mc:Fallback>
                <p:oleObj name="Equation" r:id="rId15" imgW="1587240" imgH="4572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16"/>
                      <a:stretch>
                        <a:fillRect/>
                      </a:stretch>
                    </p:blipFill>
                    <p:spPr>
                      <a:xfrm>
                        <a:off x="4340805" y="1960520"/>
                        <a:ext cx="2781300" cy="801688"/>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C4422442-FB7E-49BC-92FD-88BE89152F18}"/>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53795091"/>
      </p:ext>
    </p:extLst>
  </p:cSld>
  <p:clrMapOvr>
    <a:masterClrMapping/>
  </p:clrMapOvr>
  <mc:AlternateContent xmlns:mc="http://schemas.openxmlformats.org/markup-compatibility/2006" xmlns:p14="http://schemas.microsoft.com/office/powerpoint/2010/main">
    <mc:Choice Requires="p14">
      <p:transition spd="slow" p14:dur="2000" advTm="84942"/>
    </mc:Choice>
    <mc:Fallback xmlns="">
      <p:transition spd="slow" advTm="84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D4EA3B09-52AD-4FEF-BD4E-8B0668E53508}"/>
              </a:ext>
            </a:extLst>
          </p:cNvPr>
          <p:cNvGraphicFramePr>
            <a:graphicFrameLocks noChangeAspect="1"/>
          </p:cNvGraphicFramePr>
          <p:nvPr>
            <p:extLst>
              <p:ext uri="{D42A27DB-BD31-4B8C-83A1-F6EECF244321}">
                <p14:modId xmlns:p14="http://schemas.microsoft.com/office/powerpoint/2010/main" val="1926268332"/>
              </p:ext>
            </p:extLst>
          </p:nvPr>
        </p:nvGraphicFramePr>
        <p:xfrm>
          <a:off x="1017262" y="2029970"/>
          <a:ext cx="3160713" cy="1246188"/>
        </p:xfrm>
        <a:graphic>
          <a:graphicData uri="http://schemas.openxmlformats.org/presentationml/2006/ole">
            <mc:AlternateContent xmlns:mc="http://schemas.openxmlformats.org/markup-compatibility/2006">
              <mc:Choice xmlns:v="urn:schemas-microsoft-com:vml" Requires="v">
                <p:oleObj name="Equation" r:id="rId5" imgW="1803240" imgH="711000" progId="Equation.DSMT4">
                  <p:embed/>
                </p:oleObj>
              </mc:Choice>
              <mc:Fallback>
                <p:oleObj name="Equation" r:id="rId5" imgW="1803240" imgH="7110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6"/>
                      <a:stretch>
                        <a:fillRect/>
                      </a:stretch>
                    </p:blipFill>
                    <p:spPr>
                      <a:xfrm>
                        <a:off x="1017262" y="2029970"/>
                        <a:ext cx="3160713" cy="1246188"/>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28F3C4E-C488-4AF4-A875-05A59B3FF2D7}"/>
              </a:ext>
            </a:extLst>
          </p:cNvPr>
          <p:cNvGraphicFramePr>
            <a:graphicFrameLocks noChangeAspect="1"/>
          </p:cNvGraphicFramePr>
          <p:nvPr>
            <p:extLst>
              <p:ext uri="{D42A27DB-BD31-4B8C-83A1-F6EECF244321}">
                <p14:modId xmlns:p14="http://schemas.microsoft.com/office/powerpoint/2010/main" val="1441548869"/>
              </p:ext>
            </p:extLst>
          </p:nvPr>
        </p:nvGraphicFramePr>
        <p:xfrm>
          <a:off x="4194175" y="2030013"/>
          <a:ext cx="4451350" cy="1246187"/>
        </p:xfrm>
        <a:graphic>
          <a:graphicData uri="http://schemas.openxmlformats.org/presentationml/2006/ole">
            <mc:AlternateContent xmlns:mc="http://schemas.openxmlformats.org/markup-compatibility/2006">
              <mc:Choice xmlns:v="urn:schemas-microsoft-com:vml" Requires="v">
                <p:oleObj name="Equation" r:id="rId7" imgW="2539800" imgH="711000" progId="Equation.DSMT4">
                  <p:embed/>
                </p:oleObj>
              </mc:Choice>
              <mc:Fallback>
                <p:oleObj name="Equation" r:id="rId7" imgW="2539800" imgH="711000" progId="Equation.DSMT4">
                  <p:embed/>
                  <p:pic>
                    <p:nvPicPr>
                      <p:cNvPr id="21" name="Object 20">
                        <a:extLst>
                          <a:ext uri="{FF2B5EF4-FFF2-40B4-BE49-F238E27FC236}">
                            <a16:creationId xmlns:a16="http://schemas.microsoft.com/office/drawing/2014/main" id="{628F3C4E-C488-4AF4-A875-05A59B3FF2D7}"/>
                          </a:ext>
                        </a:extLst>
                      </p:cNvPr>
                      <p:cNvPicPr/>
                      <p:nvPr/>
                    </p:nvPicPr>
                    <p:blipFill>
                      <a:blip r:embed="rId8"/>
                      <a:stretch>
                        <a:fillRect/>
                      </a:stretch>
                    </p:blipFill>
                    <p:spPr>
                      <a:xfrm>
                        <a:off x="4194175" y="2030013"/>
                        <a:ext cx="4451350" cy="1246187"/>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64E475F-336A-4A8C-8ECD-CAD36B8624C2}"/>
              </a:ext>
            </a:extLst>
          </p:cNvPr>
          <p:cNvGraphicFramePr>
            <a:graphicFrameLocks noChangeAspect="1"/>
          </p:cNvGraphicFramePr>
          <p:nvPr>
            <p:extLst>
              <p:ext uri="{D42A27DB-BD31-4B8C-83A1-F6EECF244321}">
                <p14:modId xmlns:p14="http://schemas.microsoft.com/office/powerpoint/2010/main" val="1012137302"/>
              </p:ext>
            </p:extLst>
          </p:nvPr>
        </p:nvGraphicFramePr>
        <p:xfrm>
          <a:off x="4209988" y="3333288"/>
          <a:ext cx="4340225" cy="1246187"/>
        </p:xfrm>
        <a:graphic>
          <a:graphicData uri="http://schemas.openxmlformats.org/presentationml/2006/ole">
            <mc:AlternateContent xmlns:mc="http://schemas.openxmlformats.org/markup-compatibility/2006">
              <mc:Choice xmlns:v="urn:schemas-microsoft-com:vml" Requires="v">
                <p:oleObj name="Equation" r:id="rId9" imgW="2476440" imgH="711000" progId="Equation.DSMT4">
                  <p:embed/>
                </p:oleObj>
              </mc:Choice>
              <mc:Fallback>
                <p:oleObj name="Equation" r:id="rId9" imgW="2476440" imgH="711000" progId="Equation.DSMT4">
                  <p:embed/>
                  <p:pic>
                    <p:nvPicPr>
                      <p:cNvPr id="22" name="Object 21">
                        <a:extLst>
                          <a:ext uri="{FF2B5EF4-FFF2-40B4-BE49-F238E27FC236}">
                            <a16:creationId xmlns:a16="http://schemas.microsoft.com/office/drawing/2014/main" id="{064E475F-336A-4A8C-8ECD-CAD36B8624C2}"/>
                          </a:ext>
                        </a:extLst>
                      </p:cNvPr>
                      <p:cNvPicPr/>
                      <p:nvPr/>
                    </p:nvPicPr>
                    <p:blipFill>
                      <a:blip r:embed="rId10"/>
                      <a:stretch>
                        <a:fillRect/>
                      </a:stretch>
                    </p:blipFill>
                    <p:spPr>
                      <a:xfrm>
                        <a:off x="4209988" y="3333288"/>
                        <a:ext cx="4340225" cy="1246187"/>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FABDB28D-F858-41DA-A6FC-9FAFF9CD5ED6}"/>
              </a:ext>
            </a:extLst>
          </p:cNvPr>
          <p:cNvGraphicFramePr>
            <a:graphicFrameLocks noChangeAspect="1"/>
          </p:cNvGraphicFramePr>
          <p:nvPr>
            <p:extLst>
              <p:ext uri="{D42A27DB-BD31-4B8C-83A1-F6EECF244321}">
                <p14:modId xmlns:p14="http://schemas.microsoft.com/office/powerpoint/2010/main" val="3273206410"/>
              </p:ext>
            </p:extLst>
          </p:nvPr>
        </p:nvGraphicFramePr>
        <p:xfrm>
          <a:off x="4200788" y="4597263"/>
          <a:ext cx="4451350" cy="1246187"/>
        </p:xfrm>
        <a:graphic>
          <a:graphicData uri="http://schemas.openxmlformats.org/presentationml/2006/ole">
            <mc:AlternateContent xmlns:mc="http://schemas.openxmlformats.org/markup-compatibility/2006">
              <mc:Choice xmlns:v="urn:schemas-microsoft-com:vml" Requires="v">
                <p:oleObj name="Equation" r:id="rId11" imgW="2539800" imgH="711000" progId="Equation.DSMT4">
                  <p:embed/>
                </p:oleObj>
              </mc:Choice>
              <mc:Fallback>
                <p:oleObj name="Equation" r:id="rId11" imgW="2539800" imgH="711000" progId="Equation.DSMT4">
                  <p:embed/>
                  <p:pic>
                    <p:nvPicPr>
                      <p:cNvPr id="23" name="Object 22">
                        <a:extLst>
                          <a:ext uri="{FF2B5EF4-FFF2-40B4-BE49-F238E27FC236}">
                            <a16:creationId xmlns:a16="http://schemas.microsoft.com/office/drawing/2014/main" id="{FABDB28D-F858-41DA-A6FC-9FAFF9CD5ED6}"/>
                          </a:ext>
                        </a:extLst>
                      </p:cNvPr>
                      <p:cNvPicPr/>
                      <p:nvPr/>
                    </p:nvPicPr>
                    <p:blipFill>
                      <a:blip r:embed="rId12"/>
                      <a:stretch>
                        <a:fillRect/>
                      </a:stretch>
                    </p:blipFill>
                    <p:spPr>
                      <a:xfrm>
                        <a:off x="4200788" y="4597263"/>
                        <a:ext cx="4451350" cy="1246187"/>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F5C300FD-2E45-4D03-BF0F-1EDF15F81606}"/>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12574989"/>
      </p:ext>
    </p:extLst>
  </p:cSld>
  <p:clrMapOvr>
    <a:masterClrMapping/>
  </p:clrMapOvr>
  <mc:AlternateContent xmlns:mc="http://schemas.openxmlformats.org/markup-compatibility/2006" xmlns:p14="http://schemas.microsoft.com/office/powerpoint/2010/main">
    <mc:Choice Requires="p14">
      <p:transition spd="slow" p14:dur="2000" advTm="99825"/>
    </mc:Choice>
    <mc:Fallback xmlns="">
      <p:transition spd="slow" advTm="99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Thus, so far, we have: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Thus,</a:t>
            </a: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D4EA3B09-52AD-4FEF-BD4E-8B0668E53508}"/>
              </a:ext>
            </a:extLst>
          </p:cNvPr>
          <p:cNvGraphicFramePr>
            <a:graphicFrameLocks noChangeAspect="1"/>
          </p:cNvGraphicFramePr>
          <p:nvPr>
            <p:extLst>
              <p:ext uri="{D42A27DB-BD31-4B8C-83A1-F6EECF244321}">
                <p14:modId xmlns:p14="http://schemas.microsoft.com/office/powerpoint/2010/main" val="3734019846"/>
              </p:ext>
            </p:extLst>
          </p:nvPr>
        </p:nvGraphicFramePr>
        <p:xfrm>
          <a:off x="982537" y="1983670"/>
          <a:ext cx="3160713" cy="1246188"/>
        </p:xfrm>
        <a:graphic>
          <a:graphicData uri="http://schemas.openxmlformats.org/presentationml/2006/ole">
            <mc:AlternateContent xmlns:mc="http://schemas.openxmlformats.org/markup-compatibility/2006">
              <mc:Choice xmlns:v="urn:schemas-microsoft-com:vml" Requires="v">
                <p:oleObj name="Equation" r:id="rId5" imgW="1803240" imgH="711000" progId="Equation.DSMT4">
                  <p:embed/>
                </p:oleObj>
              </mc:Choice>
              <mc:Fallback>
                <p:oleObj name="Equation" r:id="rId5" imgW="1803240" imgH="7110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6"/>
                      <a:stretch>
                        <a:fillRect/>
                      </a:stretch>
                    </p:blipFill>
                    <p:spPr>
                      <a:xfrm>
                        <a:off x="982537" y="1983670"/>
                        <a:ext cx="3160713" cy="12461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FABDB28D-F858-41DA-A6FC-9FAFF9CD5ED6}"/>
              </a:ext>
            </a:extLst>
          </p:cNvPr>
          <p:cNvGraphicFramePr>
            <a:graphicFrameLocks noChangeAspect="1"/>
          </p:cNvGraphicFramePr>
          <p:nvPr>
            <p:extLst>
              <p:ext uri="{D42A27DB-BD31-4B8C-83A1-F6EECF244321}">
                <p14:modId xmlns:p14="http://schemas.microsoft.com/office/powerpoint/2010/main" val="181113702"/>
              </p:ext>
            </p:extLst>
          </p:nvPr>
        </p:nvGraphicFramePr>
        <p:xfrm>
          <a:off x="4200725" y="1983670"/>
          <a:ext cx="4451350" cy="1246187"/>
        </p:xfrm>
        <a:graphic>
          <a:graphicData uri="http://schemas.openxmlformats.org/presentationml/2006/ole">
            <mc:AlternateContent xmlns:mc="http://schemas.openxmlformats.org/markup-compatibility/2006">
              <mc:Choice xmlns:v="urn:schemas-microsoft-com:vml" Requires="v">
                <p:oleObj name="Equation" r:id="rId7" imgW="2539800" imgH="711000" progId="Equation.DSMT4">
                  <p:embed/>
                </p:oleObj>
              </mc:Choice>
              <mc:Fallback>
                <p:oleObj name="Equation" r:id="rId7" imgW="2539800" imgH="711000" progId="Equation.DSMT4">
                  <p:embed/>
                  <p:pic>
                    <p:nvPicPr>
                      <p:cNvPr id="22" name="Object 21">
                        <a:extLst>
                          <a:ext uri="{FF2B5EF4-FFF2-40B4-BE49-F238E27FC236}">
                            <a16:creationId xmlns:a16="http://schemas.microsoft.com/office/drawing/2014/main" id="{064E475F-336A-4A8C-8ECD-CAD36B8624C2}"/>
                          </a:ext>
                        </a:extLst>
                      </p:cNvPr>
                      <p:cNvPicPr/>
                      <p:nvPr/>
                    </p:nvPicPr>
                    <p:blipFill>
                      <a:blip r:embed="rId8"/>
                      <a:stretch>
                        <a:fillRect/>
                      </a:stretch>
                    </p:blipFill>
                    <p:spPr>
                      <a:xfrm>
                        <a:off x="4200725" y="1983670"/>
                        <a:ext cx="4451350" cy="1246187"/>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ECF2029-04C3-417D-A113-019E3601244F}"/>
              </a:ext>
            </a:extLst>
          </p:cNvPr>
          <p:cNvGraphicFramePr>
            <a:graphicFrameLocks noChangeAspect="1"/>
          </p:cNvGraphicFramePr>
          <p:nvPr>
            <p:extLst>
              <p:ext uri="{D42A27DB-BD31-4B8C-83A1-F6EECF244321}">
                <p14:modId xmlns:p14="http://schemas.microsoft.com/office/powerpoint/2010/main" val="346536956"/>
              </p:ext>
            </p:extLst>
          </p:nvPr>
        </p:nvGraphicFramePr>
        <p:xfrm>
          <a:off x="4192388" y="3225738"/>
          <a:ext cx="4608512" cy="1246187"/>
        </p:xfrm>
        <a:graphic>
          <a:graphicData uri="http://schemas.openxmlformats.org/presentationml/2006/ole">
            <mc:AlternateContent xmlns:mc="http://schemas.openxmlformats.org/markup-compatibility/2006">
              <mc:Choice xmlns:v="urn:schemas-microsoft-com:vml" Requires="v">
                <p:oleObj name="Equation" r:id="rId9" imgW="2628720" imgH="711000" progId="Equation.DSMT4">
                  <p:embed/>
                </p:oleObj>
              </mc:Choice>
              <mc:Fallback>
                <p:oleObj name="Equation" r:id="rId9" imgW="2628720" imgH="711000" progId="Equation.DSMT4">
                  <p:embed/>
                  <p:pic>
                    <p:nvPicPr>
                      <p:cNvPr id="23" name="Object 22">
                        <a:extLst>
                          <a:ext uri="{FF2B5EF4-FFF2-40B4-BE49-F238E27FC236}">
                            <a16:creationId xmlns:a16="http://schemas.microsoft.com/office/drawing/2014/main" id="{FABDB28D-F858-41DA-A6FC-9FAFF9CD5ED6}"/>
                          </a:ext>
                        </a:extLst>
                      </p:cNvPr>
                      <p:cNvPicPr/>
                      <p:nvPr/>
                    </p:nvPicPr>
                    <p:blipFill>
                      <a:blip r:embed="rId10"/>
                      <a:stretch>
                        <a:fillRect/>
                      </a:stretch>
                    </p:blipFill>
                    <p:spPr>
                      <a:xfrm>
                        <a:off x="4192388" y="3225738"/>
                        <a:ext cx="4608512" cy="124618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C5644A6-5A0E-492C-A453-73596C9C0B9F}"/>
              </a:ext>
            </a:extLst>
          </p:cNvPr>
          <p:cNvGraphicFramePr>
            <a:graphicFrameLocks noChangeAspect="1"/>
          </p:cNvGraphicFramePr>
          <p:nvPr>
            <p:extLst>
              <p:ext uri="{D42A27DB-BD31-4B8C-83A1-F6EECF244321}">
                <p14:modId xmlns:p14="http://schemas.microsoft.com/office/powerpoint/2010/main" val="1199146968"/>
              </p:ext>
            </p:extLst>
          </p:nvPr>
        </p:nvGraphicFramePr>
        <p:xfrm>
          <a:off x="4200725" y="4453480"/>
          <a:ext cx="3384550" cy="1246188"/>
        </p:xfrm>
        <a:graphic>
          <a:graphicData uri="http://schemas.openxmlformats.org/presentationml/2006/ole">
            <mc:AlternateContent xmlns:mc="http://schemas.openxmlformats.org/markup-compatibility/2006">
              <mc:Choice xmlns:v="urn:schemas-microsoft-com:vml" Requires="v">
                <p:oleObj name="Equation" r:id="rId11" imgW="1930320" imgH="711000" progId="Equation.DSMT4">
                  <p:embed/>
                </p:oleObj>
              </mc:Choice>
              <mc:Fallback>
                <p:oleObj name="Equation" r:id="rId11" imgW="1930320" imgH="711000" progId="Equation.DSMT4">
                  <p:embed/>
                  <p:pic>
                    <p:nvPicPr>
                      <p:cNvPr id="24" name="Object 23">
                        <a:extLst>
                          <a:ext uri="{FF2B5EF4-FFF2-40B4-BE49-F238E27FC236}">
                            <a16:creationId xmlns:a16="http://schemas.microsoft.com/office/drawing/2014/main" id="{8ECF2029-04C3-417D-A113-019E3601244F}"/>
                          </a:ext>
                        </a:extLst>
                      </p:cNvPr>
                      <p:cNvPicPr/>
                      <p:nvPr/>
                    </p:nvPicPr>
                    <p:blipFill>
                      <a:blip r:embed="rId12"/>
                      <a:stretch>
                        <a:fillRect/>
                      </a:stretch>
                    </p:blipFill>
                    <p:spPr>
                      <a:xfrm>
                        <a:off x="4200725" y="4453480"/>
                        <a:ext cx="3384550" cy="1246188"/>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D0D8802C-E08C-40E4-A41E-9B3277352E25}"/>
              </a:ext>
            </a:extLst>
          </p:cNvPr>
          <p:cNvGraphicFramePr>
            <a:graphicFrameLocks noChangeAspect="1"/>
          </p:cNvGraphicFramePr>
          <p:nvPr>
            <p:extLst>
              <p:ext uri="{D42A27DB-BD31-4B8C-83A1-F6EECF244321}">
                <p14:modId xmlns:p14="http://schemas.microsoft.com/office/powerpoint/2010/main" val="2023496314"/>
              </p:ext>
            </p:extLst>
          </p:nvPr>
        </p:nvGraphicFramePr>
        <p:xfrm>
          <a:off x="1603761" y="5585211"/>
          <a:ext cx="4073525" cy="1292225"/>
        </p:xfrm>
        <a:graphic>
          <a:graphicData uri="http://schemas.openxmlformats.org/presentationml/2006/ole">
            <mc:AlternateContent xmlns:mc="http://schemas.openxmlformats.org/markup-compatibility/2006">
              <mc:Choice xmlns:v="urn:schemas-microsoft-com:vml" Requires="v">
                <p:oleObj name="Equation" r:id="rId13" imgW="2323800" imgH="736560" progId="Equation.DSMT4">
                  <p:embed/>
                </p:oleObj>
              </mc:Choice>
              <mc:Fallback>
                <p:oleObj name="Equation" r:id="rId13" imgW="2323800" imgH="73656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14"/>
                      <a:stretch>
                        <a:fillRect/>
                      </a:stretch>
                    </p:blipFill>
                    <p:spPr>
                      <a:xfrm>
                        <a:off x="1603761" y="5585211"/>
                        <a:ext cx="4073525" cy="1292225"/>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1E6236FE-D6F5-48D7-9B2D-D1D4EFAE58E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0356999"/>
      </p:ext>
    </p:extLst>
  </p:cSld>
  <p:clrMapOvr>
    <a:masterClrMapping/>
  </p:clrMapOvr>
  <mc:AlternateContent xmlns:mc="http://schemas.openxmlformats.org/markup-compatibility/2006" xmlns:p14="http://schemas.microsoft.com/office/powerpoint/2010/main">
    <mc:Choice Requires="p14">
      <p:transition spd="slow" p14:dur="2000" advTm="74102"/>
    </mc:Choice>
    <mc:Fallback xmlns="">
      <p:transition spd="slow" advTm="7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stability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Recall that in order to make Gaussian elimination numerically stable, it was required that we are able to apply partial pivoting:</a:t>
            </a:r>
          </a:p>
          <a:p>
            <a:pPr lvl="1"/>
            <a:r>
              <a:rPr lang="en-US" dirty="0"/>
              <a:t>For invertible matrices,</a:t>
            </a:r>
            <a:br>
              <a:rPr lang="en-US" dirty="0"/>
            </a:br>
            <a:r>
              <a:rPr lang="en-US" dirty="0"/>
              <a:t>    this is equivalent to putting the largest entry on the diagonal</a:t>
            </a:r>
          </a:p>
          <a:p>
            <a:r>
              <a:rPr lang="en-US" dirty="0"/>
              <a:t>Thus, it is likely that some of these row operations are row</a:t>
            </a:r>
            <a:br>
              <a:rPr lang="en-US" dirty="0"/>
            </a:br>
            <a:r>
              <a:rPr lang="en-US" dirty="0"/>
              <a:t>swaps to allow for partial pivoting:</a:t>
            </a:r>
          </a:p>
          <a:p>
            <a:pPr lvl="1"/>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E99C6DA8-A70F-4A04-BD7A-522D7BC98992}"/>
              </a:ext>
            </a:extLst>
          </p:cNvPr>
          <p:cNvGraphicFramePr>
            <a:graphicFrameLocks noChangeAspect="1"/>
          </p:cNvGraphicFramePr>
          <p:nvPr>
            <p:extLst>
              <p:ext uri="{D42A27DB-BD31-4B8C-83A1-F6EECF244321}">
                <p14:modId xmlns:p14="http://schemas.microsoft.com/office/powerpoint/2010/main" val="3299127850"/>
              </p:ext>
            </p:extLst>
          </p:nvPr>
        </p:nvGraphicFramePr>
        <p:xfrm>
          <a:off x="2917825" y="3898900"/>
          <a:ext cx="3476625" cy="466725"/>
        </p:xfrm>
        <a:graphic>
          <a:graphicData uri="http://schemas.openxmlformats.org/presentationml/2006/ole">
            <mc:AlternateContent xmlns:mc="http://schemas.openxmlformats.org/markup-compatibility/2006">
              <mc:Choice xmlns:v="urn:schemas-microsoft-com:vml" Requires="v">
                <p:oleObj name="Equation" r:id="rId5" imgW="1803240" imgH="241200" progId="Equation.DSMT4">
                  <p:embed/>
                </p:oleObj>
              </mc:Choice>
              <mc:Fallback>
                <p:oleObj name="Equation" r:id="rId5" imgW="1803240" imgH="241200" progId="Equation.DSMT4">
                  <p:embed/>
                  <p:pic>
                    <p:nvPicPr>
                      <p:cNvPr id="11" name="Object 10">
                        <a:extLst>
                          <a:ext uri="{FF2B5EF4-FFF2-40B4-BE49-F238E27FC236}">
                            <a16:creationId xmlns:a16="http://schemas.microsoft.com/office/drawing/2014/main" id="{BD4FAEF6-2EE4-42D3-B6CF-F5E6D23E414D}"/>
                          </a:ext>
                        </a:extLst>
                      </p:cNvPr>
                      <p:cNvPicPr/>
                      <p:nvPr/>
                    </p:nvPicPr>
                    <p:blipFill>
                      <a:blip r:embed="rId6"/>
                      <a:stretch>
                        <a:fillRect/>
                      </a:stretch>
                    </p:blipFill>
                    <p:spPr>
                      <a:xfrm>
                        <a:off x="2917825" y="3898900"/>
                        <a:ext cx="3476625" cy="466725"/>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54E190E4-0BF0-4004-9DFF-30B428F34DB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13957817"/>
      </p:ext>
    </p:extLst>
  </p:cSld>
  <p:clrMapOvr>
    <a:masterClrMapping/>
  </p:clrMapOvr>
  <mc:AlternateContent xmlns:mc="http://schemas.openxmlformats.org/markup-compatibility/2006" xmlns:p14="http://schemas.microsoft.com/office/powerpoint/2010/main">
    <mc:Choice Requires="p14">
      <p:transition spd="slow" p14:dur="2000" advTm="74262"/>
    </mc:Choice>
    <mc:Fallback xmlns="">
      <p:transition spd="slow" advTm="74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stability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Question: If we’ve gotten to this point:</a:t>
            </a:r>
          </a:p>
          <a:p>
            <a:endParaRPr lang="en-US" dirty="0"/>
          </a:p>
          <a:p>
            <a:endParaRPr lang="en-US" dirty="0"/>
          </a:p>
          <a:p>
            <a:endParaRPr lang="en-US" dirty="0"/>
          </a:p>
          <a:p>
            <a:endParaRPr lang="en-US" dirty="0"/>
          </a:p>
          <a:p>
            <a:pPr marL="0" indent="0">
              <a:buNone/>
            </a:pPr>
            <a:endParaRPr lang="en-US" dirty="0"/>
          </a:p>
          <a:p>
            <a:pPr lvl="1"/>
            <a:r>
              <a:rPr lang="en-US" dirty="0"/>
              <a:t>Can we perform any row swaps?</a:t>
            </a:r>
          </a:p>
          <a:p>
            <a:r>
              <a:rPr lang="en-US" dirty="0"/>
              <a:t>A row swap would no longer leave the diagonal entries all one,</a:t>
            </a:r>
            <a:br>
              <a:rPr lang="en-US" dirty="0"/>
            </a:br>
            <a:r>
              <a:rPr lang="en-US" dirty="0"/>
              <a:t>	so no…</a:t>
            </a: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88D8BA65-2B83-4C8F-8D7B-73639AFDB5CE}"/>
              </a:ext>
            </a:extLst>
          </p:cNvPr>
          <p:cNvGraphicFramePr>
            <a:graphicFrameLocks noChangeAspect="1"/>
          </p:cNvGraphicFramePr>
          <p:nvPr>
            <p:extLst>
              <p:ext uri="{D42A27DB-BD31-4B8C-83A1-F6EECF244321}">
                <p14:modId xmlns:p14="http://schemas.microsoft.com/office/powerpoint/2010/main" val="2254816894"/>
              </p:ext>
            </p:extLst>
          </p:nvPr>
        </p:nvGraphicFramePr>
        <p:xfrm>
          <a:off x="2055019" y="2034649"/>
          <a:ext cx="5033962" cy="2005013"/>
        </p:xfrm>
        <a:graphic>
          <a:graphicData uri="http://schemas.openxmlformats.org/presentationml/2006/ole">
            <mc:AlternateContent xmlns:mc="http://schemas.openxmlformats.org/markup-compatibility/2006">
              <mc:Choice xmlns:v="urn:schemas-microsoft-com:vml" Requires="v">
                <p:oleObj name="Equation" r:id="rId5" imgW="2869920" imgH="1143000" progId="Equation.DSMT4">
                  <p:embed/>
                </p:oleObj>
              </mc:Choice>
              <mc:Fallback>
                <p:oleObj name="Equation" r:id="rId5" imgW="2869920" imgH="1143000" progId="Equation.DSMT4">
                  <p:embed/>
                  <p:pic>
                    <p:nvPicPr>
                      <p:cNvPr id="9" name="Object 8">
                        <a:extLst>
                          <a:ext uri="{FF2B5EF4-FFF2-40B4-BE49-F238E27FC236}">
                            <a16:creationId xmlns:a16="http://schemas.microsoft.com/office/drawing/2014/main" id="{3619152D-3B33-4BBE-BE88-AB1BCD203E65}"/>
                          </a:ext>
                        </a:extLst>
                      </p:cNvPr>
                      <p:cNvPicPr/>
                      <p:nvPr/>
                    </p:nvPicPr>
                    <p:blipFill>
                      <a:blip r:embed="rId6"/>
                      <a:stretch>
                        <a:fillRect/>
                      </a:stretch>
                    </p:blipFill>
                    <p:spPr>
                      <a:xfrm>
                        <a:off x="2055019" y="2034649"/>
                        <a:ext cx="5033962" cy="200501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60F87E8-31A0-432A-AF76-6E2262957D4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96509248"/>
      </p:ext>
    </p:extLst>
  </p:cSld>
  <p:clrMapOvr>
    <a:masterClrMapping/>
  </p:clrMapOvr>
  <mc:AlternateContent xmlns:mc="http://schemas.openxmlformats.org/markup-compatibility/2006" xmlns:p14="http://schemas.microsoft.com/office/powerpoint/2010/main">
    <mc:Choice Requires="p14">
      <p:transition spd="slow" p14:dur="2000" advTm="98641"/>
    </mc:Choice>
    <mc:Fallback xmlns="">
      <p:transition spd="slow" advTm="98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stability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Consequence:</a:t>
            </a:r>
            <a:br>
              <a:rPr lang="en-US" dirty="0"/>
            </a:br>
            <a:r>
              <a:rPr lang="en-US" dirty="0"/>
              <a:t>	Finding the inverse of a matrix is not numerically stable</a:t>
            </a:r>
          </a:p>
          <a:p>
            <a:endParaRPr lang="en-US" dirty="0"/>
          </a:p>
          <a:p>
            <a:r>
              <a:rPr lang="en-US" dirty="0"/>
              <a:t>Thus, in some applications of linear algebra to vector calculus,</a:t>
            </a:r>
          </a:p>
          <a:p>
            <a:pPr marL="0" indent="0">
              <a:buNone/>
            </a:pPr>
            <a:r>
              <a:rPr lang="en-US" dirty="0"/>
              <a:t>	finding the inverse is appropriate</a:t>
            </a:r>
          </a:p>
          <a:p>
            <a:pPr lvl="1"/>
            <a:r>
              <a:rPr lang="en-US" dirty="0"/>
              <a:t>This is because the matrices involved tend to be amenable to this algorithm</a:t>
            </a:r>
          </a:p>
          <a:p>
            <a:pPr lvl="1"/>
            <a:endParaRPr lang="en-US" dirty="0"/>
          </a:p>
          <a:p>
            <a:pPr algn="just"/>
            <a:r>
              <a:rPr lang="en-US" dirty="0"/>
              <a:t>However, in general, if you want to solve </a:t>
            </a:r>
            <a:r>
              <a:rPr lang="en-US" i="1" dirty="0">
                <a:latin typeface="Times New Roman" panose="02020603050405020304" pitchFamily="18" charset="0"/>
              </a:rPr>
              <a:t>A</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a:latin typeface="Times New Roman" panose="02020603050405020304" pitchFamily="18" charset="0"/>
              </a:rPr>
              <a:t>u</a:t>
            </a:r>
            <a:r>
              <a:rPr lang="en-US" baseline="-25000" dirty="0">
                <a:latin typeface="Times New Roman" panose="02020603050405020304" pitchFamily="18" charset="0"/>
              </a:rPr>
              <a:t>2</a:t>
            </a:r>
            <a:r>
              <a:rPr lang="en-US" dirty="0"/>
              <a:t>,</a:t>
            </a:r>
          </a:p>
          <a:p>
            <a:pPr lvl="1"/>
            <a:r>
              <a:rPr lang="en-US" dirty="0"/>
              <a:t>To get a good approximation of the formula,</a:t>
            </a:r>
            <a:br>
              <a:rPr lang="en-US" dirty="0"/>
            </a:br>
            <a:r>
              <a:rPr lang="en-US" dirty="0"/>
              <a:t>		you must apply Gaussian elimination with partial 		pivoting and backward substitution</a:t>
            </a:r>
          </a:p>
          <a:p>
            <a:pPr lvl="1"/>
            <a:r>
              <a:rPr lang="en-US" dirty="0"/>
              <a:t>Never calculate </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t> and then find </a:t>
            </a:r>
            <a:r>
              <a:rPr lang="en-US" b="1" dirty="0">
                <a:latin typeface="Times New Roman" panose="02020603050405020304" pitchFamily="18" charset="0"/>
              </a:rPr>
              <a:t>u</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–1</a:t>
            </a:r>
            <a:r>
              <a:rPr lang="en-US" b="1" dirty="0">
                <a:latin typeface="Times New Roman" panose="02020603050405020304" pitchFamily="18" charset="0"/>
              </a:rPr>
              <a:t>u</a:t>
            </a:r>
            <a:r>
              <a:rPr lang="en-US" baseline="-25000" dirty="0">
                <a:latin typeface="Times New Roman" panose="02020603050405020304" pitchFamily="18" charset="0"/>
              </a:rPr>
              <a:t>2</a:t>
            </a:r>
            <a:endParaRPr lang="en-US"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Audio 7">
            <a:hlinkClick r:id="" action="ppaction://media"/>
            <a:extLst>
              <a:ext uri="{FF2B5EF4-FFF2-40B4-BE49-F238E27FC236}">
                <a16:creationId xmlns:a16="http://schemas.microsoft.com/office/drawing/2014/main" id="{DFE03966-D1AC-40EA-8EE4-3D19F5E1E9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1143273"/>
      </p:ext>
    </p:extLst>
  </p:cSld>
  <p:clrMapOvr>
    <a:masterClrMapping/>
  </p:clrMapOvr>
  <mc:AlternateContent xmlns:mc="http://schemas.openxmlformats.org/markup-compatibility/2006" xmlns:p14="http://schemas.microsoft.com/office/powerpoint/2010/main">
    <mc:Choice Requires="p14">
      <p:transition spd="slow" p14:dur="2000" advTm="114412"/>
    </mc:Choice>
    <mc:Fallback xmlns="">
      <p:transition spd="slow" advTm="114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Numerical stability</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 in the third example, we got to the augmented matrix</a:t>
            </a:r>
          </a:p>
          <a:p>
            <a:endParaRPr lang="en-US" dirty="0"/>
          </a:p>
          <a:p>
            <a:endParaRPr lang="en-US" dirty="0"/>
          </a:p>
          <a:p>
            <a:endParaRPr lang="en-US" dirty="0"/>
          </a:p>
          <a:p>
            <a:r>
              <a:rPr lang="en-US" dirty="0"/>
              <a:t>At this point, we had to add </a:t>
            </a:r>
            <a:r>
              <a:rPr lang="en-US" dirty="0">
                <a:latin typeface="Times New Roman" panose="02020603050405020304" pitchFamily="18" charset="0"/>
              </a:rPr>
              <a:t>–1.125</a:t>
            </a:r>
            <a:r>
              <a:rPr lang="en-US" dirty="0"/>
              <a:t> times Row 2 onto Row 1</a:t>
            </a:r>
          </a:p>
          <a:p>
            <a:pPr lvl="1"/>
            <a:r>
              <a:rPr lang="en-US" dirty="0"/>
              <a:t>There is nothing we could do to avoid this in finding the inverse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19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4" name="Object 23">
            <a:extLst>
              <a:ext uri="{FF2B5EF4-FFF2-40B4-BE49-F238E27FC236}">
                <a16:creationId xmlns:a16="http://schemas.microsoft.com/office/drawing/2014/main" id="{8ECF2029-04C3-417D-A113-019E3601244F}"/>
              </a:ext>
            </a:extLst>
          </p:cNvPr>
          <p:cNvGraphicFramePr>
            <a:graphicFrameLocks noChangeAspect="1"/>
          </p:cNvGraphicFramePr>
          <p:nvPr>
            <p:extLst>
              <p:ext uri="{D42A27DB-BD31-4B8C-83A1-F6EECF244321}">
                <p14:modId xmlns:p14="http://schemas.microsoft.com/office/powerpoint/2010/main" val="3338140976"/>
              </p:ext>
            </p:extLst>
          </p:nvPr>
        </p:nvGraphicFramePr>
        <p:xfrm>
          <a:off x="2186007" y="2234406"/>
          <a:ext cx="4386263" cy="1246187"/>
        </p:xfrm>
        <a:graphic>
          <a:graphicData uri="http://schemas.openxmlformats.org/presentationml/2006/ole">
            <mc:AlternateContent xmlns:mc="http://schemas.openxmlformats.org/markup-compatibility/2006">
              <mc:Choice xmlns:v="urn:schemas-microsoft-com:vml" Requires="v">
                <p:oleObj name="Equation" r:id="rId5" imgW="2501640" imgH="711000" progId="Equation.DSMT4">
                  <p:embed/>
                </p:oleObj>
              </mc:Choice>
              <mc:Fallback>
                <p:oleObj name="Equation" r:id="rId5" imgW="2501640" imgH="711000" progId="Equation.DSMT4">
                  <p:embed/>
                  <p:pic>
                    <p:nvPicPr>
                      <p:cNvPr id="24" name="Object 23">
                        <a:extLst>
                          <a:ext uri="{FF2B5EF4-FFF2-40B4-BE49-F238E27FC236}">
                            <a16:creationId xmlns:a16="http://schemas.microsoft.com/office/drawing/2014/main" id="{8ECF2029-04C3-417D-A113-019E3601244F}"/>
                          </a:ext>
                        </a:extLst>
                      </p:cNvPr>
                      <p:cNvPicPr/>
                      <p:nvPr/>
                    </p:nvPicPr>
                    <p:blipFill>
                      <a:blip r:embed="rId6"/>
                      <a:stretch>
                        <a:fillRect/>
                      </a:stretch>
                    </p:blipFill>
                    <p:spPr>
                      <a:xfrm>
                        <a:off x="2186007" y="2234406"/>
                        <a:ext cx="4386263" cy="1246187"/>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C4A6C8B1-D795-472F-8B1E-F0C8758259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25080914"/>
      </p:ext>
    </p:extLst>
  </p:cSld>
  <p:clrMapOvr>
    <a:masterClrMapping/>
  </p:clrMapOvr>
  <mc:AlternateContent xmlns:mc="http://schemas.openxmlformats.org/markup-compatibility/2006" xmlns:p14="http://schemas.microsoft.com/office/powerpoint/2010/main">
    <mc:Choice Requires="p14">
      <p:transition spd="slow" p14:dur="2000" advTm="69662"/>
    </mc:Choice>
    <mc:Fallback xmlns="">
      <p:transition spd="slow" advTm="69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Find an algorithm for finding the inverse of a matrix</a:t>
            </a:r>
          </a:p>
          <a:p>
            <a:pPr lvl="1"/>
            <a:r>
              <a:rPr lang="en-US" dirty="0"/>
              <a:t>Look at some examples</a:t>
            </a:r>
          </a:p>
          <a:p>
            <a:pPr lvl="1"/>
            <a:r>
              <a:rPr lang="en-US" dirty="0"/>
              <a:t>Consider the numerical stability of finding the inverse</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a:extLst>
              <a:ext uri="{FF2B5EF4-FFF2-40B4-BE49-F238E27FC236}">
                <a16:creationId xmlns:a16="http://schemas.microsoft.com/office/drawing/2014/main" id="{F810573D-AD2F-40DF-8EE9-749E778712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16154"/>
    </mc:Choice>
    <mc:Fallback xmlns="">
      <p:transition spd="slow" advTm="1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For example,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20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D4EA3B09-52AD-4FEF-BD4E-8B0668E53508}"/>
              </a:ext>
            </a:extLst>
          </p:cNvPr>
          <p:cNvGraphicFramePr>
            <a:graphicFrameLocks noChangeAspect="1"/>
          </p:cNvGraphicFramePr>
          <p:nvPr>
            <p:extLst>
              <p:ext uri="{D42A27DB-BD31-4B8C-83A1-F6EECF244321}">
                <p14:modId xmlns:p14="http://schemas.microsoft.com/office/powerpoint/2010/main" val="2287151368"/>
              </p:ext>
            </p:extLst>
          </p:nvPr>
        </p:nvGraphicFramePr>
        <p:xfrm>
          <a:off x="67958" y="2030413"/>
          <a:ext cx="4251325" cy="1246187"/>
        </p:xfrm>
        <a:graphic>
          <a:graphicData uri="http://schemas.openxmlformats.org/presentationml/2006/ole">
            <mc:AlternateContent xmlns:mc="http://schemas.openxmlformats.org/markup-compatibility/2006">
              <mc:Choice xmlns:v="urn:schemas-microsoft-com:vml" Requires="v">
                <p:oleObj name="Equation" r:id="rId5" imgW="2425680" imgH="711000" progId="Equation.DSMT4">
                  <p:embed/>
                </p:oleObj>
              </mc:Choice>
              <mc:Fallback>
                <p:oleObj name="Equation" r:id="rId5" imgW="2425680" imgH="7110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6"/>
                      <a:stretch>
                        <a:fillRect/>
                      </a:stretch>
                    </p:blipFill>
                    <p:spPr>
                      <a:xfrm>
                        <a:off x="67958" y="2030413"/>
                        <a:ext cx="4251325" cy="1246187"/>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628F3C4E-C488-4AF4-A875-05A59B3FF2D7}"/>
              </a:ext>
            </a:extLst>
          </p:cNvPr>
          <p:cNvGraphicFramePr>
            <a:graphicFrameLocks noChangeAspect="1"/>
          </p:cNvGraphicFramePr>
          <p:nvPr>
            <p:extLst>
              <p:ext uri="{D42A27DB-BD31-4B8C-83A1-F6EECF244321}">
                <p14:modId xmlns:p14="http://schemas.microsoft.com/office/powerpoint/2010/main" val="3268190581"/>
              </p:ext>
            </p:extLst>
          </p:nvPr>
        </p:nvGraphicFramePr>
        <p:xfrm>
          <a:off x="4310063" y="2030413"/>
          <a:ext cx="4473575" cy="1246187"/>
        </p:xfrm>
        <a:graphic>
          <a:graphicData uri="http://schemas.openxmlformats.org/presentationml/2006/ole">
            <mc:AlternateContent xmlns:mc="http://schemas.openxmlformats.org/markup-compatibility/2006">
              <mc:Choice xmlns:v="urn:schemas-microsoft-com:vml" Requires="v">
                <p:oleObj name="Equation" r:id="rId7" imgW="2552400" imgH="711000" progId="Equation.DSMT4">
                  <p:embed/>
                </p:oleObj>
              </mc:Choice>
              <mc:Fallback>
                <p:oleObj name="Equation" r:id="rId7" imgW="2552400" imgH="711000" progId="Equation.DSMT4">
                  <p:embed/>
                  <p:pic>
                    <p:nvPicPr>
                      <p:cNvPr id="21" name="Object 20">
                        <a:extLst>
                          <a:ext uri="{FF2B5EF4-FFF2-40B4-BE49-F238E27FC236}">
                            <a16:creationId xmlns:a16="http://schemas.microsoft.com/office/drawing/2014/main" id="{628F3C4E-C488-4AF4-A875-05A59B3FF2D7}"/>
                          </a:ext>
                        </a:extLst>
                      </p:cNvPr>
                      <p:cNvPicPr/>
                      <p:nvPr/>
                    </p:nvPicPr>
                    <p:blipFill>
                      <a:blip r:embed="rId8"/>
                      <a:stretch>
                        <a:fillRect/>
                      </a:stretch>
                    </p:blipFill>
                    <p:spPr>
                      <a:xfrm>
                        <a:off x="4310063" y="2030413"/>
                        <a:ext cx="4473575" cy="1246187"/>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064E475F-336A-4A8C-8ECD-CAD36B8624C2}"/>
              </a:ext>
            </a:extLst>
          </p:cNvPr>
          <p:cNvGraphicFramePr>
            <a:graphicFrameLocks noChangeAspect="1"/>
          </p:cNvGraphicFramePr>
          <p:nvPr>
            <p:extLst>
              <p:ext uri="{D42A27DB-BD31-4B8C-83A1-F6EECF244321}">
                <p14:modId xmlns:p14="http://schemas.microsoft.com/office/powerpoint/2010/main" val="2862069"/>
              </p:ext>
            </p:extLst>
          </p:nvPr>
        </p:nvGraphicFramePr>
        <p:xfrm>
          <a:off x="4308659" y="3333750"/>
          <a:ext cx="4629150" cy="1246188"/>
        </p:xfrm>
        <a:graphic>
          <a:graphicData uri="http://schemas.openxmlformats.org/presentationml/2006/ole">
            <mc:AlternateContent xmlns:mc="http://schemas.openxmlformats.org/markup-compatibility/2006">
              <mc:Choice xmlns:v="urn:schemas-microsoft-com:vml" Requires="v">
                <p:oleObj name="Equation" r:id="rId9" imgW="2641320" imgH="711000" progId="Equation.DSMT4">
                  <p:embed/>
                </p:oleObj>
              </mc:Choice>
              <mc:Fallback>
                <p:oleObj name="Equation" r:id="rId9" imgW="2641320" imgH="711000" progId="Equation.DSMT4">
                  <p:embed/>
                  <p:pic>
                    <p:nvPicPr>
                      <p:cNvPr id="22" name="Object 21">
                        <a:extLst>
                          <a:ext uri="{FF2B5EF4-FFF2-40B4-BE49-F238E27FC236}">
                            <a16:creationId xmlns:a16="http://schemas.microsoft.com/office/drawing/2014/main" id="{064E475F-336A-4A8C-8ECD-CAD36B8624C2}"/>
                          </a:ext>
                        </a:extLst>
                      </p:cNvPr>
                      <p:cNvPicPr/>
                      <p:nvPr/>
                    </p:nvPicPr>
                    <p:blipFill>
                      <a:blip r:embed="rId10"/>
                      <a:stretch>
                        <a:fillRect/>
                      </a:stretch>
                    </p:blipFill>
                    <p:spPr>
                      <a:xfrm>
                        <a:off x="4308659" y="3333750"/>
                        <a:ext cx="4629150" cy="1246188"/>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FABDB28D-F858-41DA-A6FC-9FAFF9CD5ED6}"/>
              </a:ext>
            </a:extLst>
          </p:cNvPr>
          <p:cNvGraphicFramePr>
            <a:graphicFrameLocks noChangeAspect="1"/>
          </p:cNvGraphicFramePr>
          <p:nvPr>
            <p:extLst>
              <p:ext uri="{D42A27DB-BD31-4B8C-83A1-F6EECF244321}">
                <p14:modId xmlns:p14="http://schemas.microsoft.com/office/powerpoint/2010/main" val="3373674164"/>
              </p:ext>
            </p:extLst>
          </p:nvPr>
        </p:nvGraphicFramePr>
        <p:xfrm>
          <a:off x="4320008" y="4597400"/>
          <a:ext cx="3517900" cy="1246188"/>
        </p:xfrm>
        <a:graphic>
          <a:graphicData uri="http://schemas.openxmlformats.org/presentationml/2006/ole">
            <mc:AlternateContent xmlns:mc="http://schemas.openxmlformats.org/markup-compatibility/2006">
              <mc:Choice xmlns:v="urn:schemas-microsoft-com:vml" Requires="v">
                <p:oleObj name="Equation" r:id="rId11" imgW="2006280" imgH="711000" progId="Equation.DSMT4">
                  <p:embed/>
                </p:oleObj>
              </mc:Choice>
              <mc:Fallback>
                <p:oleObj name="Equation" r:id="rId11" imgW="2006280" imgH="711000" progId="Equation.DSMT4">
                  <p:embed/>
                  <p:pic>
                    <p:nvPicPr>
                      <p:cNvPr id="23" name="Object 22">
                        <a:extLst>
                          <a:ext uri="{FF2B5EF4-FFF2-40B4-BE49-F238E27FC236}">
                            <a16:creationId xmlns:a16="http://schemas.microsoft.com/office/drawing/2014/main" id="{FABDB28D-F858-41DA-A6FC-9FAFF9CD5ED6}"/>
                          </a:ext>
                        </a:extLst>
                      </p:cNvPr>
                      <p:cNvPicPr/>
                      <p:nvPr/>
                    </p:nvPicPr>
                    <p:blipFill>
                      <a:blip r:embed="rId12"/>
                      <a:stretch>
                        <a:fillRect/>
                      </a:stretch>
                    </p:blipFill>
                    <p:spPr>
                      <a:xfrm>
                        <a:off x="4320008" y="4597400"/>
                        <a:ext cx="3517900" cy="1246188"/>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2F2FE8FB-07FD-4816-AE71-A6FC039AC99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9016229"/>
      </p:ext>
    </p:extLst>
  </p:cSld>
  <p:clrMapOvr>
    <a:masterClrMapping/>
  </p:clrMapOvr>
  <mc:AlternateContent xmlns:mc="http://schemas.openxmlformats.org/markup-compatibility/2006" xmlns:p14="http://schemas.microsoft.com/office/powerpoint/2010/main">
    <mc:Choice Requires="p14">
      <p:transition spd="slow" p14:dur="2000" advTm="72358"/>
    </mc:Choice>
    <mc:Fallback xmlns="">
      <p:transition spd="slow" advTm="72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Thus, so far, we have: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Thus,</a:t>
            </a:r>
            <a:endParaRPr lang="en-US" baseline="-25000" dirty="0">
              <a:latin typeface="Times New Roman" panose="02020603050405020304" pitchFamily="18" charset="0"/>
            </a:endParaRP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21</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FABDB28D-F858-41DA-A6FC-9FAFF9CD5ED6}"/>
              </a:ext>
            </a:extLst>
          </p:cNvPr>
          <p:cNvGraphicFramePr>
            <a:graphicFrameLocks noChangeAspect="1"/>
          </p:cNvGraphicFramePr>
          <p:nvPr>
            <p:extLst>
              <p:ext uri="{D42A27DB-BD31-4B8C-83A1-F6EECF244321}">
                <p14:modId xmlns:p14="http://schemas.microsoft.com/office/powerpoint/2010/main" val="1801965396"/>
              </p:ext>
            </p:extLst>
          </p:nvPr>
        </p:nvGraphicFramePr>
        <p:xfrm>
          <a:off x="4319283" y="2030413"/>
          <a:ext cx="3517900" cy="1246188"/>
        </p:xfrm>
        <a:graphic>
          <a:graphicData uri="http://schemas.openxmlformats.org/presentationml/2006/ole">
            <mc:AlternateContent xmlns:mc="http://schemas.openxmlformats.org/markup-compatibility/2006">
              <mc:Choice xmlns:v="urn:schemas-microsoft-com:vml" Requires="v">
                <p:oleObj name="Equation" r:id="rId5" imgW="2006280" imgH="711000" progId="Equation.DSMT4">
                  <p:embed/>
                </p:oleObj>
              </mc:Choice>
              <mc:Fallback>
                <p:oleObj name="Equation" r:id="rId5" imgW="2006280" imgH="711000" progId="Equation.DSMT4">
                  <p:embed/>
                  <p:pic>
                    <p:nvPicPr>
                      <p:cNvPr id="23" name="Object 22">
                        <a:extLst>
                          <a:ext uri="{FF2B5EF4-FFF2-40B4-BE49-F238E27FC236}">
                            <a16:creationId xmlns:a16="http://schemas.microsoft.com/office/drawing/2014/main" id="{FABDB28D-F858-41DA-A6FC-9FAFF9CD5ED6}"/>
                          </a:ext>
                        </a:extLst>
                      </p:cNvPr>
                      <p:cNvPicPr/>
                      <p:nvPr/>
                    </p:nvPicPr>
                    <p:blipFill>
                      <a:blip r:embed="rId6"/>
                      <a:stretch>
                        <a:fillRect/>
                      </a:stretch>
                    </p:blipFill>
                    <p:spPr>
                      <a:xfrm>
                        <a:off x="4319283" y="2030413"/>
                        <a:ext cx="3517900" cy="1246188"/>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8ECF2029-04C3-417D-A113-019E3601244F}"/>
              </a:ext>
            </a:extLst>
          </p:cNvPr>
          <p:cNvGraphicFramePr>
            <a:graphicFrameLocks noChangeAspect="1"/>
          </p:cNvGraphicFramePr>
          <p:nvPr>
            <p:extLst>
              <p:ext uri="{D42A27DB-BD31-4B8C-83A1-F6EECF244321}">
                <p14:modId xmlns:p14="http://schemas.microsoft.com/office/powerpoint/2010/main" val="3395781983"/>
              </p:ext>
            </p:extLst>
          </p:nvPr>
        </p:nvGraphicFramePr>
        <p:xfrm>
          <a:off x="4345407" y="3225800"/>
          <a:ext cx="3606800" cy="1246188"/>
        </p:xfrm>
        <a:graphic>
          <a:graphicData uri="http://schemas.openxmlformats.org/presentationml/2006/ole">
            <mc:AlternateContent xmlns:mc="http://schemas.openxmlformats.org/markup-compatibility/2006">
              <mc:Choice xmlns:v="urn:schemas-microsoft-com:vml" Requires="v">
                <p:oleObj name="Equation" r:id="rId7" imgW="2057400" imgH="711000" progId="Equation.DSMT4">
                  <p:embed/>
                </p:oleObj>
              </mc:Choice>
              <mc:Fallback>
                <p:oleObj name="Equation" r:id="rId7" imgW="2057400" imgH="711000" progId="Equation.DSMT4">
                  <p:embed/>
                  <p:pic>
                    <p:nvPicPr>
                      <p:cNvPr id="24" name="Object 23">
                        <a:extLst>
                          <a:ext uri="{FF2B5EF4-FFF2-40B4-BE49-F238E27FC236}">
                            <a16:creationId xmlns:a16="http://schemas.microsoft.com/office/drawing/2014/main" id="{8ECF2029-04C3-417D-A113-019E3601244F}"/>
                          </a:ext>
                        </a:extLst>
                      </p:cNvPr>
                      <p:cNvPicPr/>
                      <p:nvPr/>
                    </p:nvPicPr>
                    <p:blipFill>
                      <a:blip r:embed="rId8"/>
                      <a:stretch>
                        <a:fillRect/>
                      </a:stretch>
                    </p:blipFill>
                    <p:spPr>
                      <a:xfrm>
                        <a:off x="4345407" y="3225800"/>
                        <a:ext cx="3606800" cy="1246188"/>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EC5644A6-5A0E-492C-A453-73596C9C0B9F}"/>
              </a:ext>
            </a:extLst>
          </p:cNvPr>
          <p:cNvGraphicFramePr>
            <a:graphicFrameLocks noChangeAspect="1"/>
          </p:cNvGraphicFramePr>
          <p:nvPr>
            <p:extLst>
              <p:ext uri="{D42A27DB-BD31-4B8C-83A1-F6EECF244321}">
                <p14:modId xmlns:p14="http://schemas.microsoft.com/office/powerpoint/2010/main" val="1646707349"/>
              </p:ext>
            </p:extLst>
          </p:nvPr>
        </p:nvGraphicFramePr>
        <p:xfrm>
          <a:off x="4362089" y="4452938"/>
          <a:ext cx="3917950" cy="1246187"/>
        </p:xfrm>
        <a:graphic>
          <a:graphicData uri="http://schemas.openxmlformats.org/presentationml/2006/ole">
            <mc:AlternateContent xmlns:mc="http://schemas.openxmlformats.org/markup-compatibility/2006">
              <mc:Choice xmlns:v="urn:schemas-microsoft-com:vml" Requires="v">
                <p:oleObj name="Equation" r:id="rId9" imgW="2234880" imgH="711000" progId="Equation.DSMT4">
                  <p:embed/>
                </p:oleObj>
              </mc:Choice>
              <mc:Fallback>
                <p:oleObj name="Equation" r:id="rId9" imgW="2234880" imgH="711000" progId="Equation.DSMT4">
                  <p:embed/>
                  <p:pic>
                    <p:nvPicPr>
                      <p:cNvPr id="25" name="Object 24">
                        <a:extLst>
                          <a:ext uri="{FF2B5EF4-FFF2-40B4-BE49-F238E27FC236}">
                            <a16:creationId xmlns:a16="http://schemas.microsoft.com/office/drawing/2014/main" id="{EC5644A6-5A0E-492C-A453-73596C9C0B9F}"/>
                          </a:ext>
                        </a:extLst>
                      </p:cNvPr>
                      <p:cNvPicPr/>
                      <p:nvPr/>
                    </p:nvPicPr>
                    <p:blipFill>
                      <a:blip r:embed="rId10"/>
                      <a:stretch>
                        <a:fillRect/>
                      </a:stretch>
                    </p:blipFill>
                    <p:spPr>
                      <a:xfrm>
                        <a:off x="4362089" y="4452938"/>
                        <a:ext cx="3917950" cy="1246187"/>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D0D8802C-E08C-40E4-A41E-9B3277352E25}"/>
              </a:ext>
            </a:extLst>
          </p:cNvPr>
          <p:cNvGraphicFramePr>
            <a:graphicFrameLocks noChangeAspect="1"/>
          </p:cNvGraphicFramePr>
          <p:nvPr>
            <p:extLst>
              <p:ext uri="{D42A27DB-BD31-4B8C-83A1-F6EECF244321}">
                <p14:modId xmlns:p14="http://schemas.microsoft.com/office/powerpoint/2010/main" val="149827225"/>
              </p:ext>
            </p:extLst>
          </p:nvPr>
        </p:nvGraphicFramePr>
        <p:xfrm>
          <a:off x="1601260" y="5584825"/>
          <a:ext cx="5721350" cy="1292225"/>
        </p:xfrm>
        <a:graphic>
          <a:graphicData uri="http://schemas.openxmlformats.org/presentationml/2006/ole">
            <mc:AlternateContent xmlns:mc="http://schemas.openxmlformats.org/markup-compatibility/2006">
              <mc:Choice xmlns:v="urn:schemas-microsoft-com:vml" Requires="v">
                <p:oleObj name="Equation" r:id="rId11" imgW="3263760" imgH="736560" progId="Equation.DSMT4">
                  <p:embed/>
                </p:oleObj>
              </mc:Choice>
              <mc:Fallback>
                <p:oleObj name="Equation" r:id="rId11" imgW="3263760" imgH="736560" progId="Equation.DSMT4">
                  <p:embed/>
                  <p:pic>
                    <p:nvPicPr>
                      <p:cNvPr id="26" name="Object 25">
                        <a:extLst>
                          <a:ext uri="{FF2B5EF4-FFF2-40B4-BE49-F238E27FC236}">
                            <a16:creationId xmlns:a16="http://schemas.microsoft.com/office/drawing/2014/main" id="{D0D8802C-E08C-40E4-A41E-9B3277352E25}"/>
                          </a:ext>
                        </a:extLst>
                      </p:cNvPr>
                      <p:cNvPicPr/>
                      <p:nvPr/>
                    </p:nvPicPr>
                    <p:blipFill>
                      <a:blip r:embed="rId12"/>
                      <a:stretch>
                        <a:fillRect/>
                      </a:stretch>
                    </p:blipFill>
                    <p:spPr>
                      <a:xfrm>
                        <a:off x="1601260" y="5584825"/>
                        <a:ext cx="5721350" cy="129222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CB66592-1CBD-43F2-912B-5FB449721E1A}"/>
              </a:ext>
            </a:extLst>
          </p:cNvPr>
          <p:cNvGraphicFramePr>
            <a:graphicFrameLocks noChangeAspect="1"/>
          </p:cNvGraphicFramePr>
          <p:nvPr>
            <p:extLst>
              <p:ext uri="{D42A27DB-BD31-4B8C-83A1-F6EECF244321}">
                <p14:modId xmlns:p14="http://schemas.microsoft.com/office/powerpoint/2010/main" val="4016651291"/>
              </p:ext>
            </p:extLst>
          </p:nvPr>
        </p:nvGraphicFramePr>
        <p:xfrm>
          <a:off x="67958" y="2030413"/>
          <a:ext cx="4251325" cy="1246187"/>
        </p:xfrm>
        <a:graphic>
          <a:graphicData uri="http://schemas.openxmlformats.org/presentationml/2006/ole">
            <mc:AlternateContent xmlns:mc="http://schemas.openxmlformats.org/markup-compatibility/2006">
              <mc:Choice xmlns:v="urn:schemas-microsoft-com:vml" Requires="v">
                <p:oleObj name="Equation" r:id="rId13" imgW="2425680" imgH="711000" progId="Equation.DSMT4">
                  <p:embed/>
                </p:oleObj>
              </mc:Choice>
              <mc:Fallback>
                <p:oleObj name="Equation" r:id="rId13" imgW="2425680" imgH="711000" progId="Equation.DSMT4">
                  <p:embed/>
                  <p:pic>
                    <p:nvPicPr>
                      <p:cNvPr id="16" name="Object 15">
                        <a:extLst>
                          <a:ext uri="{FF2B5EF4-FFF2-40B4-BE49-F238E27FC236}">
                            <a16:creationId xmlns:a16="http://schemas.microsoft.com/office/drawing/2014/main" id="{D4EA3B09-52AD-4FEF-BD4E-8B0668E53508}"/>
                          </a:ext>
                        </a:extLst>
                      </p:cNvPr>
                      <p:cNvPicPr/>
                      <p:nvPr/>
                    </p:nvPicPr>
                    <p:blipFill>
                      <a:blip r:embed="rId14"/>
                      <a:stretch>
                        <a:fillRect/>
                      </a:stretch>
                    </p:blipFill>
                    <p:spPr>
                      <a:xfrm>
                        <a:off x="67958" y="2030413"/>
                        <a:ext cx="4251325" cy="124618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C39586A8-A71E-473F-B7EE-D829CB6583AB}"/>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4486674"/>
      </p:ext>
    </p:extLst>
  </p:cSld>
  <p:clrMapOvr>
    <a:masterClrMapping/>
  </p:clrMapOvr>
  <mc:AlternateContent xmlns:mc="http://schemas.openxmlformats.org/markup-compatibility/2006" xmlns:p14="http://schemas.microsoft.com/office/powerpoint/2010/main">
    <mc:Choice Requires="p14">
      <p:transition spd="slow" p14:dur="2000" advTm="57092"/>
    </mc:Choice>
    <mc:Fallback xmlns="">
      <p:transition spd="slow" advTm="5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an algorithm for finding the inverse of a matrix</a:t>
            </a:r>
          </a:p>
          <a:p>
            <a:pPr lvl="1"/>
            <a:r>
              <a:rPr lang="en-US" dirty="0"/>
              <a:t>Have seen the application of this algorithm</a:t>
            </a:r>
          </a:p>
          <a:p>
            <a:pPr lvl="1"/>
            <a:r>
              <a:rPr lang="en-US" dirty="0"/>
              <a:t>Understand that finding this inverse is numerically unstable</a:t>
            </a:r>
          </a:p>
          <a:p>
            <a:pPr lvl="2"/>
            <a:r>
              <a:rPr lang="en-US" dirty="0"/>
              <a:t>Finding the inverse should be restricted to applications such as vector calculus where it is clearer the inverse is stable</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22</a:t>
            </a:fld>
            <a:endParaRPr lang="en-CA"/>
          </a:p>
        </p:txBody>
      </p:sp>
      <p:pic>
        <p:nvPicPr>
          <p:cNvPr id="5" name="Audio 4">
            <a:hlinkClick r:id="" action="ppaction://media"/>
            <a:extLst>
              <a:ext uri="{FF2B5EF4-FFF2-40B4-BE49-F238E27FC236}">
                <a16:creationId xmlns:a16="http://schemas.microsoft.com/office/drawing/2014/main" id="{E22331D5-1440-470A-BD2C-52EF3052FA1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27732"/>
    </mc:Choice>
    <mc:Fallback xmlns="">
      <p:transition spd="slow" advTm="27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https://en.wikipedia.org/wiki/Invertible_matrix</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23</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24</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25</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Row operations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Invertibility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secondary school, for a function </a:t>
            </a:r>
            <a:r>
              <a:rPr lang="en-US" i="1" dirty="0">
                <a:latin typeface="Times New Roman" panose="02020603050405020304" pitchFamily="18" charset="0"/>
              </a:rPr>
              <a:t>f</a:t>
            </a:r>
            <a:r>
              <a:rPr lang="en-US" dirty="0">
                <a:latin typeface="Times New Roman" panose="02020603050405020304" pitchFamily="18" charset="0"/>
              </a:rPr>
              <a:t> :</a:t>
            </a:r>
            <a:r>
              <a:rPr lang="en-US" b="1" dirty="0">
                <a:latin typeface="Times New Roman" panose="02020603050405020304" pitchFamily="18" charset="0"/>
              </a:rPr>
              <a:t> R</a:t>
            </a:r>
            <a:r>
              <a:rPr lang="en-US" dirty="0">
                <a:latin typeface="Times New Roman" panose="02020603050405020304" pitchFamily="18" charset="0"/>
              </a:rPr>
              <a:t> → </a:t>
            </a:r>
            <a:r>
              <a:rPr lang="en-US" b="1" dirty="0">
                <a:latin typeface="Times New Roman" panose="02020603050405020304" pitchFamily="18" charset="0"/>
              </a:rPr>
              <a:t>R</a:t>
            </a:r>
            <a:r>
              <a:rPr lang="en-US" dirty="0"/>
              <a:t> to be invertible, it had to be both one-to-one and onto</a:t>
            </a:r>
          </a:p>
          <a:p>
            <a:pPr lvl="1"/>
            <a:r>
              <a:rPr lang="en-US" dirty="0"/>
              <a:t>If it was not one-to-one, then there would be at least one </a:t>
            </a:r>
            <a:r>
              <a:rPr lang="en-US" i="1" dirty="0"/>
              <a:t>y</a:t>
            </a:r>
            <a:r>
              <a:rPr lang="en-US" dirty="0"/>
              <a:t> value such that there are at least two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t> and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 </a:t>
            </a:r>
            <a:r>
              <a:rPr lang="en-US" dirty="0"/>
              <a:t>such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a:t>
            </a:r>
          </a:p>
          <a:p>
            <a:pPr lvl="2"/>
            <a:r>
              <a:rPr lang="en-US" dirty="0"/>
              <a:t>Thus, </a:t>
            </a:r>
            <a:r>
              <a:rPr lang="en-US" i="1" dirty="0">
                <a:latin typeface="Times New Roman" panose="02020603050405020304" pitchFamily="18" charset="0"/>
              </a:rPr>
              <a:t>f </a:t>
            </a:r>
            <a:r>
              <a:rPr lang="en-US" baseline="30000" dirty="0">
                <a:latin typeface="Times New Roman" panose="02020603050405020304" pitchFamily="18" charset="0"/>
              </a:rPr>
              <a:t>–1 </a:t>
            </a:r>
            <a:r>
              <a:rPr lang="en-US" dirty="0">
                <a:latin typeface="Times New Roman" panose="02020603050405020304" pitchFamily="18" charset="0"/>
              </a:rPr>
              <a:t>(</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t> or </a:t>
            </a:r>
            <a:r>
              <a:rPr lang="en-US" i="1" dirty="0">
                <a:latin typeface="Times New Roman" panose="02020603050405020304" pitchFamily="18" charset="0"/>
              </a:rPr>
              <a:t>f </a:t>
            </a:r>
            <a:r>
              <a:rPr lang="en-US" baseline="30000" dirty="0">
                <a:latin typeface="Times New Roman" panose="02020603050405020304" pitchFamily="18" charset="0"/>
              </a:rPr>
              <a:t>–1 </a:t>
            </a:r>
            <a:r>
              <a:rPr lang="en-US" dirty="0">
                <a:latin typeface="Times New Roman" panose="02020603050405020304" pitchFamily="18" charset="0"/>
              </a:rPr>
              <a:t>(</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x</a:t>
            </a:r>
            <a:r>
              <a:rPr lang="en-US" baseline="-25000" dirty="0">
                <a:latin typeface="Times New Roman" panose="02020603050405020304" pitchFamily="18" charset="0"/>
              </a:rPr>
              <a:t>2</a:t>
            </a:r>
            <a:r>
              <a:rPr lang="en-US" baseline="30000" dirty="0">
                <a:latin typeface="Times New Roman" panose="02020603050405020304" pitchFamily="18" charset="0"/>
              </a:rPr>
              <a:t> </a:t>
            </a:r>
            <a:r>
              <a:rPr lang="en-US" dirty="0"/>
              <a:t>?</a:t>
            </a:r>
          </a:p>
          <a:p>
            <a:pPr lvl="1"/>
            <a:r>
              <a:rPr lang="en-US" dirty="0"/>
              <a:t>If it was not onto, there would be some </a:t>
            </a:r>
            <a:r>
              <a:rPr lang="en-US" i="1" dirty="0">
                <a:latin typeface="Times New Roman" panose="02020603050405020304" pitchFamily="18" charset="0"/>
              </a:rPr>
              <a:t>y</a:t>
            </a:r>
            <a:r>
              <a:rPr lang="en-US" dirty="0"/>
              <a:t> such that there was no </a:t>
            </a:r>
            <a:r>
              <a:rPr lang="en-US" i="1" dirty="0">
                <a:latin typeface="Times New Roman" panose="02020603050405020304" pitchFamily="18" charset="0"/>
              </a:rPr>
              <a:t>x</a:t>
            </a:r>
            <a:r>
              <a:rPr lang="en-US" dirty="0"/>
              <a:t> such that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a:p>
            <a:pPr lvl="2"/>
            <a:r>
              <a:rPr lang="en-US" dirty="0"/>
              <a:t>Thus, </a:t>
            </a:r>
            <a:r>
              <a:rPr lang="en-US" i="1" dirty="0">
                <a:latin typeface="Times New Roman" panose="02020603050405020304" pitchFamily="18" charset="0"/>
              </a:rPr>
              <a:t>f </a:t>
            </a:r>
            <a:r>
              <a:rPr lang="en-US" baseline="30000" dirty="0">
                <a:latin typeface="Times New Roman" panose="02020603050405020304" pitchFamily="18" charset="0"/>
              </a:rPr>
              <a:t>–1 </a:t>
            </a:r>
            <a:r>
              <a:rPr lang="en-US" dirty="0">
                <a:latin typeface="Times New Roman" panose="02020603050405020304" pitchFamily="18" charset="0"/>
              </a:rPr>
              <a:t>(</a:t>
            </a:r>
            <a:r>
              <a:rPr lang="en-US" i="1" dirty="0">
                <a:latin typeface="Times New Roman" panose="02020603050405020304" pitchFamily="18" charset="0"/>
              </a:rPr>
              <a:t>y</a:t>
            </a:r>
            <a:r>
              <a:rPr lang="en-US" dirty="0">
                <a:latin typeface="Times New Roman" panose="02020603050405020304" pitchFamily="18" charset="0"/>
              </a:rPr>
              <a:t>)</a:t>
            </a:r>
            <a:r>
              <a:rPr lang="en-US" dirty="0"/>
              <a:t> is not defined  </a:t>
            </a:r>
          </a:p>
        </p:txBody>
      </p:sp>
      <p:sp>
        <p:nvSpPr>
          <p:cNvPr id="4" name="Footer Placeholder 3"/>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12" name="Audio 11">
            <a:hlinkClick r:id="" action="ppaction://media"/>
            <a:extLst>
              <a:ext uri="{FF2B5EF4-FFF2-40B4-BE49-F238E27FC236}">
                <a16:creationId xmlns:a16="http://schemas.microsoft.com/office/drawing/2014/main" id="{5632D0AD-104A-4A7B-AF16-4B9E71DCC88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xmlns:p14="http://schemas.microsoft.com/office/powerpoint/2010/main">
    <mc:Choice Requires="p14">
      <p:transition spd="slow" p14:dur="2000" advTm="83099"/>
    </mc:Choice>
    <mc:Fallback xmlns="">
      <p:transition spd="slow" advTm="83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Invertibility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Given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 →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t>, </a:t>
            </a:r>
          </a:p>
          <a:p>
            <a:pPr lvl="1"/>
            <a:r>
              <a:rPr lang="en-US" dirty="0"/>
              <a:t>That is, </a:t>
            </a:r>
            <a:r>
              <a:rPr lang="en-US" i="1" dirty="0">
                <a:latin typeface="Times New Roman" panose="02020603050405020304" pitchFamily="18" charset="0"/>
              </a:rPr>
              <a:t>A</a:t>
            </a:r>
            <a:r>
              <a:rPr lang="en-US" dirty="0">
                <a:latin typeface="Times New Roman" panose="02020603050405020304" pitchFamily="18" charset="0"/>
              </a:rPr>
              <a:t> ∈ ℒ (</a:t>
            </a:r>
            <a:r>
              <a:rPr lang="en-US" b="1" dirty="0">
                <a:latin typeface="Times New Roman" panose="02020603050405020304" pitchFamily="18" charset="0"/>
              </a:rPr>
              <a:t>R</a:t>
            </a:r>
            <a:r>
              <a:rPr lang="en-US" i="1" baseline="30000" dirty="0">
                <a:latin typeface="Times New Roman" panose="02020603050405020304" pitchFamily="18" charset="0"/>
              </a:rPr>
              <a:t>n</a:t>
            </a:r>
            <a:r>
              <a:rPr lang="en-US" dirty="0">
                <a:latin typeface="Times New Roman" panose="02020603050405020304" pitchFamily="18" charset="0"/>
              </a:rPr>
              <a:t>)</a:t>
            </a:r>
            <a:endParaRPr lang="en-US" dirty="0"/>
          </a:p>
          <a:p>
            <a:pPr marL="0" indent="0">
              <a:buNone/>
            </a:pPr>
            <a:r>
              <a:rPr lang="en-US" dirty="0"/>
              <a:t>      the matrix </a:t>
            </a:r>
            <a:r>
              <a:rPr lang="en-US" i="1" dirty="0"/>
              <a:t>A</a:t>
            </a:r>
            <a:r>
              <a:rPr lang="en-US" dirty="0"/>
              <a:t> is invertible if there exists a matrix  </a:t>
            </a:r>
            <a:r>
              <a:rPr lang="en-US" i="1" dirty="0"/>
              <a:t>A</a:t>
            </a:r>
            <a:r>
              <a:rPr lang="en-US" baseline="30000" dirty="0"/>
              <a:t>–1</a:t>
            </a:r>
            <a:r>
              <a:rPr lang="en-US" dirty="0"/>
              <a:t> such that</a:t>
            </a:r>
          </a:p>
          <a:p>
            <a:pPr marL="0" indent="0" algn="ctr">
              <a:buNone/>
            </a:pPr>
            <a:r>
              <a:rPr lang="en-US" i="1" dirty="0">
                <a:latin typeface="Times New Roman" panose="02020603050405020304" pitchFamily="18" charset="0"/>
              </a:rPr>
              <a:t>A</a:t>
            </a:r>
            <a:r>
              <a:rPr lang="en-US" baseline="30000" dirty="0">
                <a:latin typeface="Times New Roman" panose="02020603050405020304" pitchFamily="18" charset="0"/>
              </a:rPr>
              <a:t>–1 </a:t>
            </a:r>
            <a:r>
              <a:rPr lang="en-US" i="1" dirty="0">
                <a:latin typeface="Times New Roman" panose="02020603050405020304" pitchFamily="18" charset="0"/>
              </a:rPr>
              <a:t>A </a:t>
            </a:r>
            <a:r>
              <a:rPr lang="en-US" dirty="0">
                <a:latin typeface="Times New Roman" panose="02020603050405020304" pitchFamily="18" charset="0"/>
              </a:rPr>
              <a:t>=  </a:t>
            </a:r>
            <a:r>
              <a:rPr lang="en-US" i="1" dirty="0">
                <a:latin typeface="Times New Roman" panose="02020603050405020304" pitchFamily="18" charset="0"/>
              </a:rPr>
              <a:t>A A</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I</a:t>
            </a:r>
            <a:endParaRPr lang="en-US" dirty="0">
              <a:latin typeface="Times New Roman" panose="02020603050405020304" pitchFamily="18" charset="0"/>
            </a:endParaRPr>
          </a:p>
          <a:p>
            <a:r>
              <a:rPr lang="en-US" dirty="0"/>
              <a:t>For a matrix to be invertible, it must be both one-to-one and onto</a:t>
            </a:r>
          </a:p>
          <a:p>
            <a:pPr lvl="1"/>
            <a:r>
              <a:rPr lang="en-US" dirty="0"/>
              <a:t>If it was not one-to-one, then </a:t>
            </a:r>
            <a:r>
              <a:rPr lang="en-US" dirty="0">
                <a:latin typeface="Times New Roman" panose="02020603050405020304" pitchFamily="18" charset="0"/>
              </a:rPr>
              <a:t>dim(null(</a:t>
            </a:r>
            <a:r>
              <a:rPr lang="en-US" i="1" dirty="0">
                <a:latin typeface="Times New Roman" panose="02020603050405020304" pitchFamily="18" charset="0"/>
              </a:rPr>
              <a:t>A</a:t>
            </a:r>
            <a:r>
              <a:rPr lang="en-US" dirty="0">
                <a:latin typeface="Times New Roman" panose="02020603050405020304" pitchFamily="18" charset="0"/>
              </a:rPr>
              <a:t>)) &gt; 0</a:t>
            </a:r>
            <a:r>
              <a:rPr lang="en-US" dirty="0"/>
              <a:t>,</a:t>
            </a:r>
          </a:p>
          <a:p>
            <a:pPr marL="457200" lvl="1" indent="0">
              <a:buNone/>
            </a:pPr>
            <a:r>
              <a:rPr lang="en-US" dirty="0"/>
              <a:t>	so the pre-image of </a:t>
            </a:r>
            <a:r>
              <a:rPr lang="en-US" b="1" dirty="0">
                <a:latin typeface="Times New Roman" panose="02020603050405020304" pitchFamily="18" charset="0"/>
              </a:rPr>
              <a:t>0</a:t>
            </a:r>
            <a:r>
              <a:rPr lang="en-US" dirty="0"/>
              <a:t> is not unique</a:t>
            </a:r>
          </a:p>
          <a:p>
            <a:pPr lvl="1"/>
            <a:r>
              <a:rPr lang="en-US" dirty="0"/>
              <a:t>If it was not onto, then there would be vectors in </a:t>
            </a:r>
            <a:r>
              <a:rPr lang="en-US" b="1" dirty="0">
                <a:latin typeface="Times New Roman" panose="02020603050405020304" pitchFamily="18" charset="0"/>
              </a:rPr>
              <a:t>u</a:t>
            </a:r>
            <a:r>
              <a:rPr lang="en-US" dirty="0"/>
              <a:t> such that that vector has no pre-image, so </a:t>
            </a:r>
            <a:r>
              <a:rPr lang="en-US" i="1" dirty="0">
                <a:latin typeface="Times New Roman" panose="02020603050405020304" pitchFamily="18" charset="0"/>
              </a:rPr>
              <a:t>A</a:t>
            </a:r>
            <a:r>
              <a:rPr lang="en-US" baseline="30000" dirty="0">
                <a:latin typeface="Times New Roman" panose="02020603050405020304" pitchFamily="18" charset="0"/>
              </a:rPr>
              <a:t>–1</a:t>
            </a:r>
            <a:r>
              <a:rPr lang="en-US" b="1" dirty="0">
                <a:latin typeface="Times New Roman" panose="02020603050405020304" pitchFamily="18" charset="0"/>
              </a:rPr>
              <a:t>u</a:t>
            </a:r>
            <a:r>
              <a:rPr lang="en-US" dirty="0"/>
              <a:t> is not defined</a:t>
            </a:r>
          </a:p>
          <a:p>
            <a:pPr lvl="1"/>
            <a:r>
              <a:rPr lang="en-US" dirty="0"/>
              <a:t>Consequently, a matrix is invertible if and only if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n</a:t>
            </a: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pic>
        <p:nvPicPr>
          <p:cNvPr id="6" name="Audio 5">
            <a:hlinkClick r:id="" action="ppaction://media"/>
            <a:extLst>
              <a:ext uri="{FF2B5EF4-FFF2-40B4-BE49-F238E27FC236}">
                <a16:creationId xmlns:a16="http://schemas.microsoft.com/office/drawing/2014/main" id="{24E7EAD7-226F-4239-9CA1-84C0F798330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458841"/>
      </p:ext>
    </p:extLst>
  </p:cSld>
  <p:clrMapOvr>
    <a:masterClrMapping/>
  </p:clrMapOvr>
  <mc:AlternateContent xmlns:mc="http://schemas.openxmlformats.org/markup-compatibility/2006" xmlns:p14="http://schemas.microsoft.com/office/powerpoint/2010/main">
    <mc:Choice Requires="p14">
      <p:transition spd="slow" p14:dur="2000" advTm="117703"/>
    </mc:Choice>
    <mc:Fallback xmlns="">
      <p:transition spd="slow" advTm="117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If the rank of </a:t>
            </a:r>
            <a:r>
              <a:rPr lang="en-US" i="1" dirty="0">
                <a:latin typeface="Times New Roman" panose="02020603050405020304" pitchFamily="18" charset="0"/>
              </a:rPr>
              <a:t>A</a:t>
            </a:r>
            <a:r>
              <a:rPr lang="en-US" dirty="0"/>
              <a:t> is </a:t>
            </a:r>
            <a:r>
              <a:rPr lang="en-US" i="1" dirty="0">
                <a:latin typeface="Times New Roman" panose="02020603050405020304" pitchFamily="18" charset="0"/>
              </a:rPr>
              <a:t>n</a:t>
            </a:r>
            <a:r>
              <a:rPr lang="en-US" dirty="0"/>
              <a:t>, then there must be a sequence of row operations that transforms that matrix into one that is upper triangular</a:t>
            </a:r>
          </a:p>
          <a:p>
            <a:pPr lvl="1"/>
            <a:r>
              <a:rPr lang="en-US" dirty="0"/>
              <a:t>Each row operation can be written as a matrix </a:t>
            </a:r>
            <a:r>
              <a:rPr lang="en-US" i="1" dirty="0">
                <a:latin typeface="Times New Roman" panose="02020603050405020304" pitchFamily="18" charset="0"/>
              </a:rPr>
              <a:t>R</a:t>
            </a:r>
            <a:r>
              <a:rPr lang="en-US" dirty="0"/>
              <a:t>,</a:t>
            </a:r>
            <a:br>
              <a:rPr lang="en-US" dirty="0"/>
            </a:br>
            <a:r>
              <a:rPr lang="en-US" dirty="0"/>
              <a:t>	so therefore there exist </a:t>
            </a:r>
            <a:r>
              <a:rPr lang="en-US" i="1" dirty="0">
                <a:latin typeface="Times New Roman" panose="02020603050405020304" pitchFamily="18" charset="0"/>
              </a:rPr>
              <a:t>N</a:t>
            </a:r>
            <a:r>
              <a:rPr lang="en-US" baseline="-25000" dirty="0">
                <a:latin typeface="Times New Roman" panose="02020603050405020304" pitchFamily="18" charset="0"/>
              </a:rPr>
              <a:t>1</a:t>
            </a:r>
            <a:r>
              <a:rPr lang="en-US" dirty="0"/>
              <a:t> row operations such that</a:t>
            </a:r>
          </a:p>
          <a:p>
            <a:pPr marL="0" indent="0" algn="ctr">
              <a:buNone/>
            </a:pPr>
            <a:endParaRPr lang="en-US" dirty="0">
              <a:latin typeface="Times New Roman" panose="02020603050405020304" pitchFamily="18" charset="0"/>
            </a:endParaRPr>
          </a:p>
          <a:p>
            <a:endParaRPr lang="en-US" dirty="0"/>
          </a:p>
          <a:p>
            <a:r>
              <a:rPr lang="en-US" dirty="0"/>
              <a:t>Now, if the </a:t>
            </a:r>
            <a:r>
              <a:rPr lang="en-US" dirty="0">
                <a:latin typeface="Times New Roman" panose="02020603050405020304" pitchFamily="18" charset="0"/>
              </a:rPr>
              <a:t>rank(</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n</a:t>
            </a:r>
            <a:r>
              <a:rPr lang="en-US" dirty="0"/>
              <a:t>, then the diagonal entries of </a:t>
            </a:r>
            <a:r>
              <a:rPr lang="en-US" i="1" dirty="0"/>
              <a:t>U</a:t>
            </a:r>
            <a:r>
              <a:rPr lang="en-US" dirty="0"/>
              <a:t> are all non-zero, so they are all invertible as elements in their field</a:t>
            </a:r>
          </a:p>
          <a:p>
            <a:pPr lvl="1"/>
            <a:r>
              <a:rPr lang="en-US" dirty="0"/>
              <a:t>Thus, there exist another </a:t>
            </a:r>
            <a:r>
              <a:rPr lang="en-US" i="1" dirty="0"/>
              <a:t>n</a:t>
            </a:r>
            <a:r>
              <a:rPr lang="en-US" dirty="0"/>
              <a:t> row operations that make all the diagonal entries 1</a:t>
            </a:r>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C7BC351A-4BA3-4B25-B08A-E144F872C411}"/>
              </a:ext>
            </a:extLst>
          </p:cNvPr>
          <p:cNvGraphicFramePr>
            <a:graphicFrameLocks noChangeAspect="1"/>
          </p:cNvGraphicFramePr>
          <p:nvPr>
            <p:extLst>
              <p:ext uri="{D42A27DB-BD31-4B8C-83A1-F6EECF244321}">
                <p14:modId xmlns:p14="http://schemas.microsoft.com/office/powerpoint/2010/main" val="1753403503"/>
              </p:ext>
            </p:extLst>
          </p:nvPr>
        </p:nvGraphicFramePr>
        <p:xfrm>
          <a:off x="3027363" y="3384374"/>
          <a:ext cx="3476625" cy="466725"/>
        </p:xfrm>
        <a:graphic>
          <a:graphicData uri="http://schemas.openxmlformats.org/presentationml/2006/ole">
            <mc:AlternateContent xmlns:mc="http://schemas.openxmlformats.org/markup-compatibility/2006">
              <mc:Choice xmlns:v="urn:schemas-microsoft-com:vml" Requires="v">
                <p:oleObj name="Equation" r:id="rId5" imgW="1803240" imgH="241200" progId="Equation.DSMT4">
                  <p:embed/>
                </p:oleObj>
              </mc:Choice>
              <mc:Fallback>
                <p:oleObj name="Equation" r:id="rId5" imgW="1803240" imgH="2412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6"/>
                      <a:stretch>
                        <a:fillRect/>
                      </a:stretch>
                    </p:blipFill>
                    <p:spPr>
                      <a:xfrm>
                        <a:off x="3027363" y="3384374"/>
                        <a:ext cx="3476625" cy="4667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D0D53AA-3635-4BBD-972B-394BA1CEC0B4}"/>
              </a:ext>
            </a:extLst>
          </p:cNvPr>
          <p:cNvGraphicFramePr>
            <a:graphicFrameLocks noChangeAspect="1"/>
          </p:cNvGraphicFramePr>
          <p:nvPr>
            <p:extLst>
              <p:ext uri="{D42A27DB-BD31-4B8C-83A1-F6EECF244321}">
                <p14:modId xmlns:p14="http://schemas.microsoft.com/office/powerpoint/2010/main" val="2905655955"/>
              </p:ext>
            </p:extLst>
          </p:nvPr>
        </p:nvGraphicFramePr>
        <p:xfrm>
          <a:off x="1349375" y="5607759"/>
          <a:ext cx="6831013" cy="538163"/>
        </p:xfrm>
        <a:graphic>
          <a:graphicData uri="http://schemas.openxmlformats.org/presentationml/2006/ole">
            <mc:AlternateContent xmlns:mc="http://schemas.openxmlformats.org/markup-compatibility/2006">
              <mc:Choice xmlns:v="urn:schemas-microsoft-com:vml" Requires="v">
                <p:oleObj name="Equation" r:id="rId7" imgW="3543120" imgH="279360" progId="Equation.DSMT4">
                  <p:embed/>
                </p:oleObj>
              </mc:Choice>
              <mc:Fallback>
                <p:oleObj name="Equation" r:id="rId7" imgW="3543120" imgH="279360" progId="Equation.DSMT4">
                  <p:embed/>
                  <p:pic>
                    <p:nvPicPr>
                      <p:cNvPr id="8" name="Object 7">
                        <a:extLst>
                          <a:ext uri="{FF2B5EF4-FFF2-40B4-BE49-F238E27FC236}">
                            <a16:creationId xmlns:a16="http://schemas.microsoft.com/office/drawing/2014/main" id="{C7BC351A-4BA3-4B25-B08A-E144F872C411}"/>
                          </a:ext>
                        </a:extLst>
                      </p:cNvPr>
                      <p:cNvPicPr/>
                      <p:nvPr/>
                    </p:nvPicPr>
                    <p:blipFill>
                      <a:blip r:embed="rId8"/>
                      <a:stretch>
                        <a:fillRect/>
                      </a:stretch>
                    </p:blipFill>
                    <p:spPr>
                      <a:xfrm>
                        <a:off x="1349375" y="5607759"/>
                        <a:ext cx="6831013" cy="538163"/>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9A250264-CD5D-4D87-910D-455B6E370A1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1059775"/>
      </p:ext>
    </p:extLst>
  </p:cSld>
  <p:clrMapOvr>
    <a:masterClrMapping/>
  </p:clrMapOvr>
  <mc:AlternateContent xmlns:mc="http://schemas.openxmlformats.org/markup-compatibility/2006" xmlns:p14="http://schemas.microsoft.com/office/powerpoint/2010/main">
    <mc:Choice Requires="p14">
      <p:transition spd="slow" p14:dur="2000" advTm="112502"/>
    </mc:Choice>
    <mc:Fallback xmlns="">
      <p:transition spd="slow" advTm="11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Now, suppose you have a square upper-triangular matrix </a:t>
            </a:r>
            <a:r>
              <a:rPr lang="en-US" i="1" dirty="0"/>
              <a:t>U’</a:t>
            </a:r>
            <a:r>
              <a:rPr lang="en-US" dirty="0"/>
              <a:t> where all the entries on the diagonal are now 1:</a:t>
            </a:r>
          </a:p>
          <a:p>
            <a:endParaRPr lang="en-US" i="1" dirty="0"/>
          </a:p>
          <a:p>
            <a:endParaRPr lang="en-US" i="1" dirty="0"/>
          </a:p>
          <a:p>
            <a:endParaRPr lang="en-US" i="1" dirty="0"/>
          </a:p>
          <a:p>
            <a:endParaRPr lang="en-US" i="1" dirty="0"/>
          </a:p>
          <a:p>
            <a:endParaRPr lang="en-US" i="1" dirty="0"/>
          </a:p>
          <a:p>
            <a:pPr marL="0" indent="0">
              <a:buNone/>
            </a:pPr>
            <a:endParaRPr lang="en-US" i="1"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3619152D-3B33-4BBE-BE88-AB1BCD203E65}"/>
              </a:ext>
            </a:extLst>
          </p:cNvPr>
          <p:cNvGraphicFramePr>
            <a:graphicFrameLocks noChangeAspect="1"/>
          </p:cNvGraphicFramePr>
          <p:nvPr>
            <p:extLst>
              <p:ext uri="{D42A27DB-BD31-4B8C-83A1-F6EECF244321}">
                <p14:modId xmlns:p14="http://schemas.microsoft.com/office/powerpoint/2010/main" val="2888102667"/>
              </p:ext>
            </p:extLst>
          </p:nvPr>
        </p:nvGraphicFramePr>
        <p:xfrm>
          <a:off x="3190875" y="2513797"/>
          <a:ext cx="2762250" cy="2005012"/>
        </p:xfrm>
        <a:graphic>
          <a:graphicData uri="http://schemas.openxmlformats.org/presentationml/2006/ole">
            <mc:AlternateContent xmlns:mc="http://schemas.openxmlformats.org/markup-compatibility/2006">
              <mc:Choice xmlns:v="urn:schemas-microsoft-com:vml" Requires="v">
                <p:oleObj name="Equation" r:id="rId5" imgW="1574640" imgH="1143000" progId="Equation.DSMT4">
                  <p:embed/>
                </p:oleObj>
              </mc:Choice>
              <mc:Fallback>
                <p:oleObj name="Equation" r:id="rId5" imgW="1574640" imgH="11430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6"/>
                      <a:stretch>
                        <a:fillRect/>
                      </a:stretch>
                    </p:blipFill>
                    <p:spPr>
                      <a:xfrm>
                        <a:off x="3190875" y="2513797"/>
                        <a:ext cx="2762250" cy="2005012"/>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ACE9A432-12CF-4F22-A1F7-A68ECEA1EBF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75634384"/>
      </p:ext>
    </p:extLst>
  </p:cSld>
  <p:clrMapOvr>
    <a:masterClrMapping/>
  </p:clrMapOvr>
  <mc:AlternateContent xmlns:mc="http://schemas.openxmlformats.org/markup-compatibility/2006" xmlns:p14="http://schemas.microsoft.com/office/powerpoint/2010/main">
    <mc:Choice Requires="p14">
      <p:transition spd="slow" p14:dur="2000" advTm="29102"/>
    </mc:Choice>
    <mc:Fallback xmlns="">
      <p:transition spd="slow" advTm="2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Could we not now apply another sequence of row operations to find this matrix is row-equivalent to the identity matrix?</a:t>
            </a:r>
          </a:p>
          <a:p>
            <a:endParaRPr lang="en-US" dirty="0"/>
          </a:p>
          <a:p>
            <a:endParaRPr lang="en-US" dirty="0"/>
          </a:p>
          <a:p>
            <a:endParaRPr lang="en-US" dirty="0"/>
          </a:p>
          <a:p>
            <a:endParaRPr lang="en-US" dirty="0"/>
          </a:p>
          <a:p>
            <a:endParaRPr lang="en-US" dirty="0"/>
          </a:p>
          <a:p>
            <a:endParaRPr lang="en-US" dirty="0"/>
          </a:p>
          <a:p>
            <a:pPr lvl="1"/>
            <a:r>
              <a:rPr lang="en-US" dirty="0"/>
              <a:t>You would start with the row operation </a:t>
            </a:r>
          </a:p>
          <a:p>
            <a:pPr lvl="1"/>
            <a:endParaRPr lang="en-US" dirty="0"/>
          </a:p>
          <a:p>
            <a:pPr lvl="1"/>
            <a:endParaRPr lang="en-US" dirty="0"/>
          </a:p>
          <a:p>
            <a:pPr marL="457200" lvl="1" indent="0">
              <a:buNone/>
            </a:pPr>
            <a:r>
              <a:rPr lang="en-US" dirty="0"/>
              <a:t>     which add a multiple of Row </a:t>
            </a:r>
            <a:r>
              <a:rPr lang="en-US" i="1" dirty="0">
                <a:latin typeface="Times New Roman" panose="02020603050405020304" pitchFamily="18" charset="0"/>
              </a:rPr>
              <a:t>n</a:t>
            </a:r>
            <a:r>
              <a:rPr lang="en-US" dirty="0"/>
              <a:t> onto Row </a:t>
            </a:r>
            <a:r>
              <a:rPr lang="en-US" i="1" dirty="0">
                <a:latin typeface="Times New Roman" panose="02020603050405020304" pitchFamily="18" charset="0"/>
              </a:rPr>
              <a:t>n – </a:t>
            </a:r>
            <a:r>
              <a:rPr lang="en-US" dirty="0">
                <a:latin typeface="Times New Roman" panose="02020603050405020304" pitchFamily="18" charset="0"/>
              </a:rPr>
              <a:t>1</a:t>
            </a:r>
            <a:r>
              <a:rPr lang="en-US" dirty="0"/>
              <a:t> to zero out</a:t>
            </a:r>
            <a:br>
              <a:rPr lang="en-US" dirty="0"/>
            </a:br>
            <a:r>
              <a:rPr lang="en-US" dirty="0"/>
              <a:t>     the entry at index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 </a:t>
            </a:r>
            <a:r>
              <a:rPr lang="en-US" i="1" dirty="0">
                <a:latin typeface="Times New Roman" panose="02020603050405020304" pitchFamily="18" charset="0"/>
              </a:rPr>
              <a:t>n</a:t>
            </a:r>
            <a:r>
              <a:rPr lang="en-US" dirty="0">
                <a:latin typeface="Times New Roman" panose="02020603050405020304" pitchFamily="18" charset="0"/>
              </a:rPr>
              <a:t>)</a:t>
            </a:r>
          </a:p>
          <a:p>
            <a:endParaRPr lang="en-US" i="1" dirty="0"/>
          </a:p>
          <a:p>
            <a:endParaRPr lang="en-US" i="1" dirty="0"/>
          </a:p>
          <a:p>
            <a:endParaRPr lang="en-US" i="1" dirty="0"/>
          </a:p>
          <a:p>
            <a:endParaRPr lang="en-US" i="1" dirty="0"/>
          </a:p>
          <a:p>
            <a:endParaRPr lang="en-US" i="1" dirty="0"/>
          </a:p>
          <a:p>
            <a:pPr marL="0" indent="0">
              <a:buNone/>
            </a:pPr>
            <a:endParaRPr lang="en-US" i="1"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3619152D-3B33-4BBE-BE88-AB1BCD203E65}"/>
              </a:ext>
            </a:extLst>
          </p:cNvPr>
          <p:cNvGraphicFramePr>
            <a:graphicFrameLocks noChangeAspect="1"/>
          </p:cNvGraphicFramePr>
          <p:nvPr>
            <p:extLst>
              <p:ext uri="{D42A27DB-BD31-4B8C-83A1-F6EECF244321}">
                <p14:modId xmlns:p14="http://schemas.microsoft.com/office/powerpoint/2010/main" val="1801322602"/>
              </p:ext>
            </p:extLst>
          </p:nvPr>
        </p:nvGraphicFramePr>
        <p:xfrm>
          <a:off x="1952091" y="2455820"/>
          <a:ext cx="5033962" cy="2005013"/>
        </p:xfrm>
        <a:graphic>
          <a:graphicData uri="http://schemas.openxmlformats.org/presentationml/2006/ole">
            <mc:AlternateContent xmlns:mc="http://schemas.openxmlformats.org/markup-compatibility/2006">
              <mc:Choice xmlns:v="urn:schemas-microsoft-com:vml" Requires="v">
                <p:oleObj name="Equation" r:id="rId5" imgW="2869920" imgH="1143000" progId="Equation.DSMT4">
                  <p:embed/>
                </p:oleObj>
              </mc:Choice>
              <mc:Fallback>
                <p:oleObj name="Equation" r:id="rId5" imgW="2869920" imgH="1143000" progId="Equation.DSMT4">
                  <p:embed/>
                  <p:pic>
                    <p:nvPicPr>
                      <p:cNvPr id="9" name="Object 8">
                        <a:extLst>
                          <a:ext uri="{FF2B5EF4-FFF2-40B4-BE49-F238E27FC236}">
                            <a16:creationId xmlns:a16="http://schemas.microsoft.com/office/drawing/2014/main" id="{3619152D-3B33-4BBE-BE88-AB1BCD203E65}"/>
                          </a:ext>
                        </a:extLst>
                      </p:cNvPr>
                      <p:cNvPicPr/>
                      <p:nvPr/>
                    </p:nvPicPr>
                    <p:blipFill>
                      <a:blip r:embed="rId6"/>
                      <a:stretch>
                        <a:fillRect/>
                      </a:stretch>
                    </p:blipFill>
                    <p:spPr>
                      <a:xfrm>
                        <a:off x="1952091" y="2455820"/>
                        <a:ext cx="5033962" cy="2005013"/>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2AB86D29-9522-4DC6-BE12-80FFE3328CB5}"/>
              </a:ext>
            </a:extLst>
          </p:cNvPr>
          <p:cNvGraphicFramePr>
            <a:graphicFrameLocks noChangeAspect="1"/>
          </p:cNvGraphicFramePr>
          <p:nvPr>
            <p:extLst>
              <p:ext uri="{D42A27DB-BD31-4B8C-83A1-F6EECF244321}">
                <p14:modId xmlns:p14="http://schemas.microsoft.com/office/powerpoint/2010/main" val="2641215083"/>
              </p:ext>
            </p:extLst>
          </p:nvPr>
        </p:nvGraphicFramePr>
        <p:xfrm>
          <a:off x="3425570" y="5139479"/>
          <a:ext cx="1808696" cy="593744"/>
        </p:xfrm>
        <a:graphic>
          <a:graphicData uri="http://schemas.openxmlformats.org/presentationml/2006/ole">
            <mc:AlternateContent xmlns:mc="http://schemas.openxmlformats.org/markup-compatibility/2006">
              <mc:Choice xmlns:v="urn:schemas-microsoft-com:vml" Requires="v">
                <p:oleObj name="Equation" r:id="rId7" imgW="774360" imgH="253800" progId="Equation.DSMT4">
                  <p:embed/>
                </p:oleObj>
              </mc:Choice>
              <mc:Fallback>
                <p:oleObj name="Equation" r:id="rId7" imgW="774360" imgH="253800" progId="Equation.DSMT4">
                  <p:embed/>
                  <p:pic>
                    <p:nvPicPr>
                      <p:cNvPr id="9" name="Object 8">
                        <a:extLst>
                          <a:ext uri="{FF2B5EF4-FFF2-40B4-BE49-F238E27FC236}">
                            <a16:creationId xmlns:a16="http://schemas.microsoft.com/office/drawing/2014/main" id="{3619152D-3B33-4BBE-BE88-AB1BCD203E65}"/>
                          </a:ext>
                        </a:extLst>
                      </p:cNvPr>
                      <p:cNvPicPr/>
                      <p:nvPr/>
                    </p:nvPicPr>
                    <p:blipFill>
                      <a:blip r:embed="rId8"/>
                      <a:stretch>
                        <a:fillRect/>
                      </a:stretch>
                    </p:blipFill>
                    <p:spPr>
                      <a:xfrm>
                        <a:off x="3425570" y="5139479"/>
                        <a:ext cx="1808696" cy="593744"/>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747934B2-BDF6-47F6-ABBF-8F1681DB308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8106774"/>
      </p:ext>
    </p:extLst>
  </p:cSld>
  <p:clrMapOvr>
    <a:masterClrMapping/>
  </p:clrMapOvr>
  <mc:AlternateContent xmlns:mc="http://schemas.openxmlformats.org/markup-compatibility/2006" xmlns:p14="http://schemas.microsoft.com/office/powerpoint/2010/main">
    <mc:Choice Requires="p14">
      <p:transition spd="slow" p14:dur="2000" advTm="80926"/>
    </mc:Choice>
    <mc:Fallback xmlns="">
      <p:transition spd="slow" advTm="80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Thus, the application of these row operations is nothing more than multiplying on the left by the appropriate matrix, so if</a:t>
            </a:r>
          </a:p>
          <a:p>
            <a:endParaRPr lang="en-US" dirty="0"/>
          </a:p>
          <a:p>
            <a:endParaRPr lang="en-US" dirty="0"/>
          </a:p>
          <a:p>
            <a:pPr marL="0" indent="0">
              <a:buNone/>
            </a:pPr>
            <a:r>
              <a:rPr lang="en-US" dirty="0"/>
              <a:t>     then there are </a:t>
            </a:r>
            <a:r>
              <a:rPr lang="en-US" i="1" dirty="0">
                <a:latin typeface="Times New Roman" panose="02020603050405020304" pitchFamily="18" charset="0"/>
              </a:rPr>
              <a:t>N</a:t>
            </a:r>
            <a:r>
              <a:rPr lang="en-US" baseline="-25000" dirty="0">
                <a:latin typeface="Times New Roman" panose="02020603050405020304" pitchFamily="18" charset="0"/>
              </a:rPr>
              <a:t>2</a:t>
            </a:r>
            <a:r>
              <a:rPr lang="en-US" dirty="0"/>
              <a:t> additional row operations such that </a:t>
            </a:r>
          </a:p>
          <a:p>
            <a:pPr marL="0" indent="0">
              <a:buNone/>
            </a:pPr>
            <a:endParaRPr lang="en-US" sz="1600" dirty="0"/>
          </a:p>
          <a:p>
            <a:pPr marL="0" indent="0">
              <a:buNone/>
            </a:pPr>
            <a:endParaRPr lang="en-US" sz="1600" dirty="0"/>
          </a:p>
          <a:p>
            <a:r>
              <a:rPr lang="en-US" dirty="0"/>
              <a:t>In this case, we have that </a:t>
            </a:r>
          </a:p>
          <a:p>
            <a:endParaRPr lang="en-US" sz="1600" dirty="0"/>
          </a:p>
          <a:p>
            <a:endParaRPr lang="en-US" sz="1600" dirty="0"/>
          </a:p>
          <a:p>
            <a:pPr marL="0" indent="0">
              <a:buNone/>
            </a:pPr>
            <a:r>
              <a:rPr lang="en-US" dirty="0"/>
              <a:t>     and the product of square matrices is a matrix, so</a:t>
            </a:r>
            <a:endParaRPr lang="en-US" baseline="-25000" dirty="0"/>
          </a:p>
          <a:p>
            <a:endParaRPr lang="en-US" dirty="0"/>
          </a:p>
          <a:p>
            <a:endParaRPr lang="en-US" dirty="0"/>
          </a:p>
          <a:p>
            <a:endParaRPr lang="en-US" dirty="0"/>
          </a:p>
          <a:p>
            <a:endParaRPr lang="en-US" dirty="0"/>
          </a:p>
          <a:p>
            <a:endParaRPr lang="en-US" dirty="0"/>
          </a:p>
          <a:p>
            <a:endParaRPr lang="en-US" dirty="0"/>
          </a:p>
          <a:p>
            <a:pPr lvl="1"/>
            <a:r>
              <a:rPr lang="en-US" dirty="0"/>
              <a:t>You would start with the row operation </a:t>
            </a:r>
          </a:p>
          <a:p>
            <a:pPr lvl="1"/>
            <a:endParaRPr lang="en-US" dirty="0"/>
          </a:p>
          <a:p>
            <a:pPr lvl="1"/>
            <a:endParaRPr lang="en-US" dirty="0"/>
          </a:p>
          <a:p>
            <a:pPr marL="457200" lvl="1" indent="0">
              <a:buNone/>
            </a:pPr>
            <a:r>
              <a:rPr lang="en-US" dirty="0"/>
              <a:t>     which add a multiple of Row </a:t>
            </a:r>
            <a:r>
              <a:rPr lang="en-US" i="1" dirty="0">
                <a:latin typeface="Times New Roman" panose="02020603050405020304" pitchFamily="18" charset="0"/>
              </a:rPr>
              <a:t>n</a:t>
            </a:r>
            <a:r>
              <a:rPr lang="en-US" dirty="0"/>
              <a:t> onto Row </a:t>
            </a:r>
            <a:r>
              <a:rPr lang="en-US" i="1" dirty="0">
                <a:latin typeface="Times New Roman" panose="02020603050405020304" pitchFamily="18" charset="0"/>
              </a:rPr>
              <a:t>n – </a:t>
            </a:r>
            <a:r>
              <a:rPr lang="en-US" dirty="0">
                <a:latin typeface="Times New Roman" panose="02020603050405020304" pitchFamily="18" charset="0"/>
              </a:rPr>
              <a:t>1</a:t>
            </a:r>
            <a:r>
              <a:rPr lang="en-US" dirty="0"/>
              <a:t> to zero out</a:t>
            </a:r>
            <a:br>
              <a:rPr lang="en-US" dirty="0"/>
            </a:br>
            <a:r>
              <a:rPr lang="en-US" dirty="0"/>
              <a:t>     the entry at index </a:t>
            </a:r>
            <a:r>
              <a:rPr lang="en-US" dirty="0">
                <a:latin typeface="Times New Roman" panose="02020603050405020304" pitchFamily="18" charset="0"/>
              </a:rPr>
              <a:t>(</a:t>
            </a:r>
            <a:r>
              <a:rPr lang="en-US" i="1" dirty="0">
                <a:latin typeface="Times New Roman" panose="02020603050405020304" pitchFamily="18" charset="0"/>
              </a:rPr>
              <a:t>n</a:t>
            </a:r>
            <a:r>
              <a:rPr lang="en-US" dirty="0">
                <a:latin typeface="Times New Roman" panose="02020603050405020304" pitchFamily="18" charset="0"/>
              </a:rPr>
              <a:t> – 1, </a:t>
            </a:r>
            <a:r>
              <a:rPr lang="en-US" i="1" dirty="0">
                <a:latin typeface="Times New Roman" panose="02020603050405020304" pitchFamily="18" charset="0"/>
              </a:rPr>
              <a:t>n</a:t>
            </a:r>
            <a:r>
              <a:rPr lang="en-US" dirty="0">
                <a:latin typeface="Times New Roman" panose="02020603050405020304" pitchFamily="18" charset="0"/>
              </a:rPr>
              <a:t>)</a:t>
            </a:r>
          </a:p>
          <a:p>
            <a:endParaRPr lang="en-US" i="1" dirty="0"/>
          </a:p>
          <a:p>
            <a:endParaRPr lang="en-US" i="1" dirty="0"/>
          </a:p>
          <a:p>
            <a:endParaRPr lang="en-US" i="1" dirty="0"/>
          </a:p>
          <a:p>
            <a:endParaRPr lang="en-US" i="1" dirty="0"/>
          </a:p>
          <a:p>
            <a:endParaRPr lang="en-US" i="1" dirty="0"/>
          </a:p>
          <a:p>
            <a:pPr marL="0" indent="0">
              <a:buNone/>
            </a:pPr>
            <a:endParaRPr lang="en-US" i="1" dirty="0"/>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1" name="Object 10">
            <a:extLst>
              <a:ext uri="{FF2B5EF4-FFF2-40B4-BE49-F238E27FC236}">
                <a16:creationId xmlns:a16="http://schemas.microsoft.com/office/drawing/2014/main" id="{BD4FAEF6-2EE4-42D3-B6CF-F5E6D23E414D}"/>
              </a:ext>
            </a:extLst>
          </p:cNvPr>
          <p:cNvGraphicFramePr>
            <a:graphicFrameLocks noChangeAspect="1"/>
          </p:cNvGraphicFramePr>
          <p:nvPr>
            <p:extLst>
              <p:ext uri="{D42A27DB-BD31-4B8C-83A1-F6EECF244321}">
                <p14:modId xmlns:p14="http://schemas.microsoft.com/office/powerpoint/2010/main" val="3961633328"/>
              </p:ext>
            </p:extLst>
          </p:nvPr>
        </p:nvGraphicFramePr>
        <p:xfrm>
          <a:off x="1360950" y="2459809"/>
          <a:ext cx="6831013" cy="538163"/>
        </p:xfrm>
        <a:graphic>
          <a:graphicData uri="http://schemas.openxmlformats.org/presentationml/2006/ole">
            <mc:AlternateContent xmlns:mc="http://schemas.openxmlformats.org/markup-compatibility/2006">
              <mc:Choice xmlns:v="urn:schemas-microsoft-com:vml" Requires="v">
                <p:oleObj name="Equation" r:id="rId5" imgW="3543120" imgH="279360" progId="Equation.DSMT4">
                  <p:embed/>
                </p:oleObj>
              </mc:Choice>
              <mc:Fallback>
                <p:oleObj name="Equation" r:id="rId5" imgW="3543120" imgH="279360" progId="Equation.DSMT4">
                  <p:embed/>
                  <p:pic>
                    <p:nvPicPr>
                      <p:cNvPr id="9" name="Object 8">
                        <a:extLst>
                          <a:ext uri="{FF2B5EF4-FFF2-40B4-BE49-F238E27FC236}">
                            <a16:creationId xmlns:a16="http://schemas.microsoft.com/office/drawing/2014/main" id="{8D0D53AA-3635-4BBD-972B-394BA1CEC0B4}"/>
                          </a:ext>
                        </a:extLst>
                      </p:cNvPr>
                      <p:cNvPicPr/>
                      <p:nvPr/>
                    </p:nvPicPr>
                    <p:blipFill>
                      <a:blip r:embed="rId6"/>
                      <a:stretch>
                        <a:fillRect/>
                      </a:stretch>
                    </p:blipFill>
                    <p:spPr>
                      <a:xfrm>
                        <a:off x="1360950" y="2459809"/>
                        <a:ext cx="6831013" cy="538163"/>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F2005E6-3879-4DEB-882B-D1BF0BF11502}"/>
              </a:ext>
            </a:extLst>
          </p:cNvPr>
          <p:cNvGraphicFramePr>
            <a:graphicFrameLocks noChangeAspect="1"/>
          </p:cNvGraphicFramePr>
          <p:nvPr>
            <p:extLst>
              <p:ext uri="{D42A27DB-BD31-4B8C-83A1-F6EECF244321}">
                <p14:modId xmlns:p14="http://schemas.microsoft.com/office/powerpoint/2010/main" val="681721598"/>
              </p:ext>
            </p:extLst>
          </p:nvPr>
        </p:nvGraphicFramePr>
        <p:xfrm>
          <a:off x="825476" y="3572734"/>
          <a:ext cx="7662862" cy="538163"/>
        </p:xfrm>
        <a:graphic>
          <a:graphicData uri="http://schemas.openxmlformats.org/presentationml/2006/ole">
            <mc:AlternateContent xmlns:mc="http://schemas.openxmlformats.org/markup-compatibility/2006">
              <mc:Choice xmlns:v="urn:schemas-microsoft-com:vml" Requires="v">
                <p:oleObj name="Equation" r:id="rId7" imgW="3974760" imgH="279360" progId="Equation.DSMT4">
                  <p:embed/>
                </p:oleObj>
              </mc:Choice>
              <mc:Fallback>
                <p:oleObj name="Equation" r:id="rId7" imgW="3974760" imgH="279360" progId="Equation.DSMT4">
                  <p:embed/>
                  <p:pic>
                    <p:nvPicPr>
                      <p:cNvPr id="11" name="Object 10">
                        <a:extLst>
                          <a:ext uri="{FF2B5EF4-FFF2-40B4-BE49-F238E27FC236}">
                            <a16:creationId xmlns:a16="http://schemas.microsoft.com/office/drawing/2014/main" id="{BD4FAEF6-2EE4-42D3-B6CF-F5E6D23E414D}"/>
                          </a:ext>
                        </a:extLst>
                      </p:cNvPr>
                      <p:cNvPicPr/>
                      <p:nvPr/>
                    </p:nvPicPr>
                    <p:blipFill>
                      <a:blip r:embed="rId8"/>
                      <a:stretch>
                        <a:fillRect/>
                      </a:stretch>
                    </p:blipFill>
                    <p:spPr>
                      <a:xfrm>
                        <a:off x="825476" y="3572734"/>
                        <a:ext cx="7662862" cy="5381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772C84F0-FB0A-4AB1-A54C-5A5F4E7CDC5E}"/>
              </a:ext>
            </a:extLst>
          </p:cNvPr>
          <p:cNvGraphicFramePr>
            <a:graphicFrameLocks noChangeAspect="1"/>
          </p:cNvGraphicFramePr>
          <p:nvPr>
            <p:extLst>
              <p:ext uri="{D42A27DB-BD31-4B8C-83A1-F6EECF244321}">
                <p14:modId xmlns:p14="http://schemas.microsoft.com/office/powerpoint/2010/main" val="57364067"/>
              </p:ext>
            </p:extLst>
          </p:nvPr>
        </p:nvGraphicFramePr>
        <p:xfrm>
          <a:off x="594519" y="4460176"/>
          <a:ext cx="7954962" cy="687387"/>
        </p:xfrm>
        <a:graphic>
          <a:graphicData uri="http://schemas.openxmlformats.org/presentationml/2006/ole">
            <mc:AlternateContent xmlns:mc="http://schemas.openxmlformats.org/markup-compatibility/2006">
              <mc:Choice xmlns:v="urn:schemas-microsoft-com:vml" Requires="v">
                <p:oleObj name="Equation" r:id="rId9" imgW="4127400" imgH="355320" progId="Equation.DSMT4">
                  <p:embed/>
                </p:oleObj>
              </mc:Choice>
              <mc:Fallback>
                <p:oleObj name="Equation" r:id="rId9" imgW="4127400" imgH="355320" progId="Equation.DSMT4">
                  <p:embed/>
                  <p:pic>
                    <p:nvPicPr>
                      <p:cNvPr id="13" name="Object 12">
                        <a:extLst>
                          <a:ext uri="{FF2B5EF4-FFF2-40B4-BE49-F238E27FC236}">
                            <a16:creationId xmlns:a16="http://schemas.microsoft.com/office/drawing/2014/main" id="{1F2005E6-3879-4DEB-882B-D1BF0BF11502}"/>
                          </a:ext>
                        </a:extLst>
                      </p:cNvPr>
                      <p:cNvPicPr/>
                      <p:nvPr/>
                    </p:nvPicPr>
                    <p:blipFill>
                      <a:blip r:embed="rId10"/>
                      <a:stretch>
                        <a:fillRect/>
                      </a:stretch>
                    </p:blipFill>
                    <p:spPr>
                      <a:xfrm>
                        <a:off x="594519" y="4460176"/>
                        <a:ext cx="7954962" cy="6873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43D23A3F-C77B-47D5-B361-0CDE3823C735}"/>
              </a:ext>
            </a:extLst>
          </p:cNvPr>
          <p:cNvGraphicFramePr>
            <a:graphicFrameLocks noChangeAspect="1"/>
          </p:cNvGraphicFramePr>
          <p:nvPr>
            <p:extLst>
              <p:ext uri="{D42A27DB-BD31-4B8C-83A1-F6EECF244321}">
                <p14:modId xmlns:p14="http://schemas.microsoft.com/office/powerpoint/2010/main" val="905467206"/>
              </p:ext>
            </p:extLst>
          </p:nvPr>
        </p:nvGraphicFramePr>
        <p:xfrm>
          <a:off x="671512" y="5568156"/>
          <a:ext cx="7710488" cy="565150"/>
        </p:xfrm>
        <a:graphic>
          <a:graphicData uri="http://schemas.openxmlformats.org/presentationml/2006/ole">
            <mc:AlternateContent xmlns:mc="http://schemas.openxmlformats.org/markup-compatibility/2006">
              <mc:Choice xmlns:v="urn:schemas-microsoft-com:vml" Requires="v">
                <p:oleObj name="Equation" r:id="rId11" imgW="4000320" imgH="291960" progId="Equation.DSMT4">
                  <p:embed/>
                </p:oleObj>
              </mc:Choice>
              <mc:Fallback>
                <p:oleObj name="Equation" r:id="rId11" imgW="4000320" imgH="291960" progId="Equation.DSMT4">
                  <p:embed/>
                  <p:pic>
                    <p:nvPicPr>
                      <p:cNvPr id="14" name="Object 13">
                        <a:extLst>
                          <a:ext uri="{FF2B5EF4-FFF2-40B4-BE49-F238E27FC236}">
                            <a16:creationId xmlns:a16="http://schemas.microsoft.com/office/drawing/2014/main" id="{772C84F0-FB0A-4AB1-A54C-5A5F4E7CDC5E}"/>
                          </a:ext>
                        </a:extLst>
                      </p:cNvPr>
                      <p:cNvPicPr/>
                      <p:nvPr/>
                    </p:nvPicPr>
                    <p:blipFill>
                      <a:blip r:embed="rId12"/>
                      <a:stretch>
                        <a:fillRect/>
                      </a:stretch>
                    </p:blipFill>
                    <p:spPr>
                      <a:xfrm>
                        <a:off x="671512" y="5568156"/>
                        <a:ext cx="7710488" cy="56515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4D0FA4D3-3511-4F47-9AF0-3E69358D9C81}"/>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6895523"/>
      </p:ext>
    </p:extLst>
  </p:cSld>
  <p:clrMapOvr>
    <a:masterClrMapping/>
  </p:clrMapOvr>
  <mc:AlternateContent xmlns:mc="http://schemas.openxmlformats.org/markup-compatibility/2006" xmlns:p14="http://schemas.microsoft.com/office/powerpoint/2010/main">
    <mc:Choice Requires="p14">
      <p:transition spd="slow" p14:dur="2000" advTm="88056"/>
    </mc:Choice>
    <mc:Fallback xmlns="">
      <p:transition spd="slow" advTm="8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inverse</a:t>
            </a:r>
            <a:endParaRPr lang="en-CA" dirty="0"/>
          </a:p>
        </p:txBody>
      </p:sp>
      <p:sp>
        <p:nvSpPr>
          <p:cNvPr id="3" name="Content Placeholder 2"/>
          <p:cNvSpPr>
            <a:spLocks noGrp="1"/>
          </p:cNvSpPr>
          <p:nvPr>
            <p:ph idx="1"/>
          </p:nvPr>
        </p:nvSpPr>
        <p:spPr>
          <a:xfrm>
            <a:off x="457199" y="1600200"/>
            <a:ext cx="8399417" cy="4525963"/>
          </a:xfrm>
        </p:spPr>
        <p:txBody>
          <a:bodyPr/>
          <a:lstStyle/>
          <a:p>
            <a:r>
              <a:rPr lang="en-US" dirty="0"/>
              <a:t>Thus, all we must do is find accumulate the matrices in question</a:t>
            </a:r>
          </a:p>
          <a:p>
            <a:pPr lvl="1"/>
            <a:r>
              <a:rPr lang="en-US" dirty="0"/>
              <a:t>Strategy: start with the matrix augmented with the identity</a:t>
            </a:r>
          </a:p>
          <a:p>
            <a:pPr lvl="1"/>
            <a:endParaRPr lang="en-US" dirty="0"/>
          </a:p>
          <a:p>
            <a:pPr lvl="1"/>
            <a:endParaRPr lang="en-US" dirty="0"/>
          </a:p>
          <a:p>
            <a:pPr lvl="1"/>
            <a:r>
              <a:rPr lang="en-US" dirty="0"/>
              <a:t>Recall that applying a row operation </a:t>
            </a:r>
            <a:r>
              <a:rPr lang="en-US" i="1" dirty="0">
                <a:latin typeface="Times New Roman" panose="02020603050405020304" pitchFamily="18" charset="0"/>
              </a:rPr>
              <a:t>R</a:t>
            </a:r>
            <a:r>
              <a:rPr lang="en-US" baseline="-25000" dirty="0">
                <a:latin typeface="Times New Roman" panose="02020603050405020304" pitchFamily="18" charset="0"/>
              </a:rPr>
              <a:t>1</a:t>
            </a:r>
            <a:r>
              <a:rPr lang="en-US" dirty="0"/>
              <a:t> is the same as multiplying on the left by the corresponding matrix</a:t>
            </a:r>
          </a:p>
          <a:p>
            <a:pPr lvl="1"/>
            <a:endParaRPr lang="en-US" dirty="0"/>
          </a:p>
          <a:p>
            <a:pPr lvl="1"/>
            <a:endParaRPr lang="en-US" dirty="0"/>
          </a:p>
          <a:p>
            <a:pPr lvl="1"/>
            <a:r>
              <a:rPr lang="en-US" dirty="0"/>
              <a:t>Recall, however, that multiplying on the left by a matrix is the same as multiplying each column by </a:t>
            </a:r>
            <a:r>
              <a:rPr lang="en-US" i="1" dirty="0">
                <a:latin typeface="Times New Roman" panose="02020603050405020304" pitchFamily="18" charset="0"/>
              </a:rPr>
              <a:t>R</a:t>
            </a:r>
            <a:r>
              <a:rPr lang="en-US" baseline="-25000" dirty="0">
                <a:latin typeface="Times New Roman" panose="02020603050405020304" pitchFamily="18" charset="0"/>
              </a:rPr>
              <a:t>1</a:t>
            </a:r>
            <a:endParaRPr lang="en-US" dirty="0"/>
          </a:p>
          <a:p>
            <a:pPr marL="0" indent="0">
              <a:buNone/>
            </a:pPr>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Row operations</a:t>
            </a:r>
            <a:endParaRPr lang="en-CA" dirty="0"/>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Rectangle 2">
            <a:extLst>
              <a:ext uri="{FF2B5EF4-FFF2-40B4-BE49-F238E27FC236}">
                <a16:creationId xmlns:a16="http://schemas.microsoft.com/office/drawing/2014/main" id="{D0EF3B08-A82E-4EF7-8656-B33C11DA030A}"/>
              </a:ext>
            </a:extLst>
          </p:cNvPr>
          <p:cNvSpPr>
            <a:spLocks noChangeArrowheads="1"/>
          </p:cNvSpPr>
          <p:nvPr/>
        </p:nvSpPr>
        <p:spPr bwMode="auto">
          <a:xfrm>
            <a:off x="1701621" y="2351449"/>
            <a:ext cx="138119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Object 12">
            <a:extLst>
              <a:ext uri="{FF2B5EF4-FFF2-40B4-BE49-F238E27FC236}">
                <a16:creationId xmlns:a16="http://schemas.microsoft.com/office/drawing/2014/main" id="{27B3FD72-646B-4BA6-BC8E-96212B341FF7}"/>
              </a:ext>
            </a:extLst>
          </p:cNvPr>
          <p:cNvGraphicFramePr>
            <a:graphicFrameLocks noChangeAspect="1"/>
          </p:cNvGraphicFramePr>
          <p:nvPr>
            <p:extLst>
              <p:ext uri="{D42A27DB-BD31-4B8C-83A1-F6EECF244321}">
                <p14:modId xmlns:p14="http://schemas.microsoft.com/office/powerpoint/2010/main" val="2937822300"/>
              </p:ext>
            </p:extLst>
          </p:nvPr>
        </p:nvGraphicFramePr>
        <p:xfrm>
          <a:off x="3299584" y="2397168"/>
          <a:ext cx="2292350" cy="801688"/>
        </p:xfrm>
        <a:graphic>
          <a:graphicData uri="http://schemas.openxmlformats.org/presentationml/2006/ole">
            <mc:AlternateContent xmlns:mc="http://schemas.openxmlformats.org/markup-compatibility/2006">
              <mc:Choice xmlns:v="urn:schemas-microsoft-com:vml" Requires="v">
                <p:oleObj name="Equation" r:id="rId5" imgW="1307880" imgH="457200" progId="Equation.DSMT4">
                  <p:embed/>
                </p:oleObj>
              </mc:Choice>
              <mc:Fallback>
                <p:oleObj name="Equation" r:id="rId5" imgW="1307880" imgH="4572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6"/>
                      <a:stretch>
                        <a:fillRect/>
                      </a:stretch>
                    </p:blipFill>
                    <p:spPr>
                      <a:xfrm>
                        <a:off x="3299584" y="2397168"/>
                        <a:ext cx="2292350" cy="8016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A679F7FF-6BE0-40CD-92A3-961BE8141D6E}"/>
              </a:ext>
            </a:extLst>
          </p:cNvPr>
          <p:cNvGraphicFramePr>
            <a:graphicFrameLocks noChangeAspect="1"/>
          </p:cNvGraphicFramePr>
          <p:nvPr>
            <p:extLst>
              <p:ext uri="{D42A27DB-BD31-4B8C-83A1-F6EECF244321}">
                <p14:modId xmlns:p14="http://schemas.microsoft.com/office/powerpoint/2010/main" val="3778603927"/>
              </p:ext>
            </p:extLst>
          </p:nvPr>
        </p:nvGraphicFramePr>
        <p:xfrm>
          <a:off x="3165475" y="3860800"/>
          <a:ext cx="2559050" cy="801688"/>
        </p:xfrm>
        <a:graphic>
          <a:graphicData uri="http://schemas.openxmlformats.org/presentationml/2006/ole">
            <mc:AlternateContent xmlns:mc="http://schemas.openxmlformats.org/markup-compatibility/2006">
              <mc:Choice xmlns:v="urn:schemas-microsoft-com:vml" Requires="v">
                <p:oleObj name="Equation" r:id="rId7" imgW="1460160" imgH="457200" progId="Equation.DSMT4">
                  <p:embed/>
                </p:oleObj>
              </mc:Choice>
              <mc:Fallback>
                <p:oleObj name="Equation" r:id="rId7" imgW="1460160" imgH="457200" progId="Equation.DSMT4">
                  <p:embed/>
                  <p:pic>
                    <p:nvPicPr>
                      <p:cNvPr id="13" name="Object 12">
                        <a:extLst>
                          <a:ext uri="{FF2B5EF4-FFF2-40B4-BE49-F238E27FC236}">
                            <a16:creationId xmlns:a16="http://schemas.microsoft.com/office/drawing/2014/main" id="{27B3FD72-646B-4BA6-BC8E-96212B341FF7}"/>
                          </a:ext>
                        </a:extLst>
                      </p:cNvPr>
                      <p:cNvPicPr/>
                      <p:nvPr/>
                    </p:nvPicPr>
                    <p:blipFill>
                      <a:blip r:embed="rId8"/>
                      <a:stretch>
                        <a:fillRect/>
                      </a:stretch>
                    </p:blipFill>
                    <p:spPr>
                      <a:xfrm>
                        <a:off x="3165475" y="3860800"/>
                        <a:ext cx="2559050" cy="80168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6E1DCB67-13B5-4477-BF5D-6FD709EE9F8F}"/>
              </a:ext>
            </a:extLst>
          </p:cNvPr>
          <p:cNvGraphicFramePr>
            <a:graphicFrameLocks noChangeAspect="1"/>
          </p:cNvGraphicFramePr>
          <p:nvPr>
            <p:extLst>
              <p:ext uri="{D42A27DB-BD31-4B8C-83A1-F6EECF244321}">
                <p14:modId xmlns:p14="http://schemas.microsoft.com/office/powerpoint/2010/main" val="1649557040"/>
              </p:ext>
            </p:extLst>
          </p:nvPr>
        </p:nvGraphicFramePr>
        <p:xfrm>
          <a:off x="1236663" y="5357813"/>
          <a:ext cx="7165975" cy="846137"/>
        </p:xfrm>
        <a:graphic>
          <a:graphicData uri="http://schemas.openxmlformats.org/presentationml/2006/ole">
            <mc:AlternateContent xmlns:mc="http://schemas.openxmlformats.org/markup-compatibility/2006">
              <mc:Choice xmlns:v="urn:schemas-microsoft-com:vml" Requires="v">
                <p:oleObj name="Equation" r:id="rId9" imgW="4089240" imgH="482400" progId="Equation.DSMT4">
                  <p:embed/>
                </p:oleObj>
              </mc:Choice>
              <mc:Fallback>
                <p:oleObj name="Equation" r:id="rId9" imgW="4089240" imgH="482400" progId="Equation.DSMT4">
                  <p:embed/>
                  <p:pic>
                    <p:nvPicPr>
                      <p:cNvPr id="14" name="Object 13">
                        <a:extLst>
                          <a:ext uri="{FF2B5EF4-FFF2-40B4-BE49-F238E27FC236}">
                            <a16:creationId xmlns:a16="http://schemas.microsoft.com/office/drawing/2014/main" id="{A679F7FF-6BE0-40CD-92A3-961BE8141D6E}"/>
                          </a:ext>
                        </a:extLst>
                      </p:cNvPr>
                      <p:cNvPicPr/>
                      <p:nvPr/>
                    </p:nvPicPr>
                    <p:blipFill>
                      <a:blip r:embed="rId10"/>
                      <a:stretch>
                        <a:fillRect/>
                      </a:stretch>
                    </p:blipFill>
                    <p:spPr>
                      <a:xfrm>
                        <a:off x="1236663" y="5357813"/>
                        <a:ext cx="7165975" cy="846137"/>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BD646067-606A-4376-AF7D-C515313A85AF}"/>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52475637"/>
      </p:ext>
    </p:extLst>
  </p:cSld>
  <p:clrMapOvr>
    <a:masterClrMapping/>
  </p:clrMapOvr>
  <mc:AlternateContent xmlns:mc="http://schemas.openxmlformats.org/markup-compatibility/2006" xmlns:p14="http://schemas.microsoft.com/office/powerpoint/2010/main">
    <mc:Choice Requires="p14">
      <p:transition spd="slow" p14:dur="2000" advTm="62267"/>
    </mc:Choice>
    <mc:Fallback xmlns="">
      <p:transition spd="slow" advTm="62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7|14.9|15.7|19.4"/>
</p:tagLst>
</file>

<file path=ppt/tags/tag10.xml><?xml version="1.0" encoding="utf-8"?>
<p:tagLst xmlns:a="http://schemas.openxmlformats.org/drawingml/2006/main" xmlns:r="http://schemas.openxmlformats.org/officeDocument/2006/relationships" xmlns:p="http://schemas.openxmlformats.org/presentationml/2006/main">
  <p:tag name="TIMING" val="|34.7|50.1|35.5|19.6|39.4"/>
</p:tagLst>
</file>

<file path=ppt/tags/tag11.xml><?xml version="1.0" encoding="utf-8"?>
<p:tagLst xmlns:a="http://schemas.openxmlformats.org/drawingml/2006/main" xmlns:r="http://schemas.openxmlformats.org/officeDocument/2006/relationships" xmlns:p="http://schemas.openxmlformats.org/presentationml/2006/main">
  <p:tag name="TIMING" val="|16.7|15.3|7|8.8|6.2"/>
</p:tagLst>
</file>

<file path=ppt/tags/tag12.xml><?xml version="1.0" encoding="utf-8"?>
<p:tagLst xmlns:a="http://schemas.openxmlformats.org/drawingml/2006/main" xmlns:r="http://schemas.openxmlformats.org/officeDocument/2006/relationships" xmlns:p="http://schemas.openxmlformats.org/presentationml/2006/main">
  <p:tag name="TIMING" val="|29.2|21.6|43.2"/>
</p:tagLst>
</file>

<file path=ppt/tags/tag13.xml><?xml version="1.0" encoding="utf-8"?>
<p:tagLst xmlns:a="http://schemas.openxmlformats.org/drawingml/2006/main" xmlns:r="http://schemas.openxmlformats.org/officeDocument/2006/relationships" xmlns:p="http://schemas.openxmlformats.org/presentationml/2006/main">
  <p:tag name="TIMING" val="|2.8|27.5|11.9|14|2.1"/>
</p:tagLst>
</file>

<file path=ppt/tags/tag14.xml><?xml version="1.0" encoding="utf-8"?>
<p:tagLst xmlns:a="http://schemas.openxmlformats.org/drawingml/2006/main" xmlns:r="http://schemas.openxmlformats.org/officeDocument/2006/relationships" xmlns:p="http://schemas.openxmlformats.org/presentationml/2006/main">
  <p:tag name="TIMING" val="|34.7|25.1"/>
</p:tagLst>
</file>

<file path=ppt/tags/tag15.xml><?xml version="1.0" encoding="utf-8"?>
<p:tagLst xmlns:a="http://schemas.openxmlformats.org/drawingml/2006/main" xmlns:r="http://schemas.openxmlformats.org/officeDocument/2006/relationships" xmlns:p="http://schemas.openxmlformats.org/presentationml/2006/main">
  <p:tag name="TIMING" val="|18.9|49.2"/>
</p:tagLst>
</file>

<file path=ppt/tags/tag16.xml><?xml version="1.0" encoding="utf-8"?>
<p:tagLst xmlns:a="http://schemas.openxmlformats.org/drawingml/2006/main" xmlns:r="http://schemas.openxmlformats.org/officeDocument/2006/relationships" xmlns:p="http://schemas.openxmlformats.org/presentationml/2006/main">
  <p:tag name="TIMING" val="|45.2|24.4|6.3|14|8.1"/>
</p:tagLst>
</file>

<file path=ppt/tags/tag17.xml><?xml version="1.0" encoding="utf-8"?>
<p:tagLst xmlns:a="http://schemas.openxmlformats.org/drawingml/2006/main" xmlns:r="http://schemas.openxmlformats.org/officeDocument/2006/relationships" xmlns:p="http://schemas.openxmlformats.org/presentationml/2006/main">
  <p:tag name="TIMING" val="|11.1|10.3"/>
</p:tagLst>
</file>

<file path=ppt/tags/tag18.xml><?xml version="1.0" encoding="utf-8"?>
<p:tagLst xmlns:a="http://schemas.openxmlformats.org/drawingml/2006/main" xmlns:r="http://schemas.openxmlformats.org/officeDocument/2006/relationships" xmlns:p="http://schemas.openxmlformats.org/presentationml/2006/main">
  <p:tag name="TIMING" val="|38.3|10.1|17.1"/>
</p:tagLst>
</file>

<file path=ppt/tags/tag19.xml><?xml version="1.0" encoding="utf-8"?>
<p:tagLst xmlns:a="http://schemas.openxmlformats.org/drawingml/2006/main" xmlns:r="http://schemas.openxmlformats.org/officeDocument/2006/relationships" xmlns:p="http://schemas.openxmlformats.org/presentationml/2006/main">
  <p:tag name="TIMING" val="|3.8|15|8.4|8.1|0.8"/>
</p:tagLst>
</file>

<file path=ppt/tags/tag2.xml><?xml version="1.0" encoding="utf-8"?>
<p:tagLst xmlns:a="http://schemas.openxmlformats.org/drawingml/2006/main" xmlns:r="http://schemas.openxmlformats.org/officeDocument/2006/relationships" xmlns:p="http://schemas.openxmlformats.org/presentationml/2006/main">
  <p:tag name="TIMING" val="|13.8|9.4|12.7|11.1|9.6|13.7|25.8"/>
</p:tagLst>
</file>

<file path=ppt/tags/tag20.xml><?xml version="1.0" encoding="utf-8"?>
<p:tagLst xmlns:a="http://schemas.openxmlformats.org/drawingml/2006/main" xmlns:r="http://schemas.openxmlformats.org/officeDocument/2006/relationships" xmlns:p="http://schemas.openxmlformats.org/presentationml/2006/main">
  <p:tag name="TIMING" val="|32.9"/>
</p:tagLst>
</file>

<file path=ppt/tags/tag3.xml><?xml version="1.0" encoding="utf-8"?>
<p:tagLst xmlns:a="http://schemas.openxmlformats.org/drawingml/2006/main" xmlns:r="http://schemas.openxmlformats.org/officeDocument/2006/relationships" xmlns:p="http://schemas.openxmlformats.org/presentationml/2006/main">
  <p:tag name="TIMING" val="|18.9|30.8|18.6"/>
</p:tagLst>
</file>

<file path=ppt/tags/tag4.xml><?xml version="1.0" encoding="utf-8"?>
<p:tagLst xmlns:a="http://schemas.openxmlformats.org/drawingml/2006/main" xmlns:r="http://schemas.openxmlformats.org/officeDocument/2006/relationships" xmlns:p="http://schemas.openxmlformats.org/presentationml/2006/main">
  <p:tag name="TIMING" val="|12.9"/>
</p:tagLst>
</file>

<file path=ppt/tags/tag5.xml><?xml version="1.0" encoding="utf-8"?>
<p:tagLst xmlns:a="http://schemas.openxmlformats.org/drawingml/2006/main" xmlns:r="http://schemas.openxmlformats.org/officeDocument/2006/relationships" xmlns:p="http://schemas.openxmlformats.org/presentationml/2006/main">
  <p:tag name="TIMING" val="|42.4"/>
</p:tagLst>
</file>

<file path=ppt/tags/tag6.xml><?xml version="1.0" encoding="utf-8"?>
<p:tagLst xmlns:a="http://schemas.openxmlformats.org/drawingml/2006/main" xmlns:r="http://schemas.openxmlformats.org/officeDocument/2006/relationships" xmlns:p="http://schemas.openxmlformats.org/presentationml/2006/main">
  <p:tag name="TIMING" val="|23.6|19.3|17.9"/>
</p:tagLst>
</file>

<file path=ppt/tags/tag7.xml><?xml version="1.0" encoding="utf-8"?>
<p:tagLst xmlns:a="http://schemas.openxmlformats.org/drawingml/2006/main" xmlns:r="http://schemas.openxmlformats.org/officeDocument/2006/relationships" xmlns:p="http://schemas.openxmlformats.org/presentationml/2006/main">
  <p:tag name="TIMING" val="|9.4|20.2|14.9"/>
</p:tagLst>
</file>

<file path=ppt/tags/tag8.xml><?xml version="1.0" encoding="utf-8"?>
<p:tagLst xmlns:a="http://schemas.openxmlformats.org/drawingml/2006/main" xmlns:r="http://schemas.openxmlformats.org/officeDocument/2006/relationships" xmlns:p="http://schemas.openxmlformats.org/presentationml/2006/main">
  <p:tag name="TIMING" val="|14.1|22.4"/>
</p:tagLst>
</file>

<file path=ppt/tags/tag9.xml><?xml version="1.0" encoding="utf-8"?>
<p:tagLst xmlns:a="http://schemas.openxmlformats.org/drawingml/2006/main" xmlns:r="http://schemas.openxmlformats.org/officeDocument/2006/relationships" xmlns:p="http://schemas.openxmlformats.org/presentationml/2006/main">
  <p:tag name="TIMING" val="|2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45783</TotalTime>
  <Words>1324</Words>
  <Application>Microsoft Office PowerPoint</Application>
  <PresentationFormat>On-screen Show (4:3)</PresentationFormat>
  <Paragraphs>271</Paragraphs>
  <Slides>26</Slides>
  <Notes>0</Notes>
  <HiddenSlides>0</HiddenSlides>
  <MMClips>26</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Bookman Old Style</vt:lpstr>
      <vt:lpstr>Calibri</vt:lpstr>
      <vt:lpstr>Cambria</vt:lpstr>
      <vt:lpstr>Consolas</vt:lpstr>
      <vt:lpstr>Constantia</vt:lpstr>
      <vt:lpstr>Georgia</vt:lpstr>
      <vt:lpstr>Times New Roman</vt:lpstr>
      <vt:lpstr>Office Theme</vt:lpstr>
      <vt:lpstr>Equation</vt:lpstr>
      <vt:lpstr>9.3 The matrix inverse</vt:lpstr>
      <vt:lpstr>Introduction</vt:lpstr>
      <vt:lpstr>Invertibility</vt:lpstr>
      <vt:lpstr>Invertibility</vt:lpstr>
      <vt:lpstr>Finding the inverse</vt:lpstr>
      <vt:lpstr>Finding the inverse</vt:lpstr>
      <vt:lpstr>Finding the inverse</vt:lpstr>
      <vt:lpstr>Finding the inverse</vt:lpstr>
      <vt:lpstr>Finding the inverse</vt:lpstr>
      <vt:lpstr>Finding the inverse</vt:lpstr>
      <vt:lpstr>Finding the inverse</vt:lpstr>
      <vt:lpstr>Finding the inverse</vt:lpstr>
      <vt:lpstr>Finding the inverse</vt:lpstr>
      <vt:lpstr>Finding the inverse</vt:lpstr>
      <vt:lpstr>Finding the inverse</vt:lpstr>
      <vt:lpstr>Numerical stability</vt:lpstr>
      <vt:lpstr>Numerical stability</vt:lpstr>
      <vt:lpstr>Numerical stability</vt:lpstr>
      <vt:lpstr>Numerical stability</vt:lpstr>
      <vt:lpstr>Finding the inverse</vt:lpstr>
      <vt:lpstr>Finding the inverse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1116</cp:revision>
  <dcterms:created xsi:type="dcterms:W3CDTF">2020-04-30T19:27:29Z</dcterms:created>
  <dcterms:modified xsi:type="dcterms:W3CDTF">2021-07-22T13:17:50Z</dcterms:modified>
</cp:coreProperties>
</file>